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 id="274" r:id="rId52"/>
    <p:sldId id="275" r:id="rId53"/>
    <p:sldId id="276" r:id="rId54"/>
    <p:sldId id="277" r:id="rId55"/>
    <p:sldId id="278" r:id="rId56"/>
    <p:sldId id="279" r:id="rId57"/>
    <p:sldId id="280" r:id="rId58"/>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Montserrat Light" charset="1" panose="00000400000000000000"/>
      <p:regular r:id="rId14"/>
    </p:embeddedFont>
    <p:embeddedFont>
      <p:font typeface="Montserrat Light Bold" charset="1" panose="00000800000000000000"/>
      <p:regular r:id="rId15"/>
    </p:embeddedFont>
    <p:embeddedFont>
      <p:font typeface="Montserrat Light Italics" charset="1" panose="00000400000000000000"/>
      <p:regular r:id="rId16"/>
    </p:embeddedFont>
    <p:embeddedFont>
      <p:font typeface="Montserrat Light Bold Italics" charset="1" panose="00000800000000000000"/>
      <p:regular r:id="rId17"/>
    </p:embeddedFont>
    <p:embeddedFont>
      <p:font typeface="DM Sans" charset="1" panose="00000000000000000000"/>
      <p:regular r:id="rId18"/>
    </p:embeddedFont>
    <p:embeddedFont>
      <p:font typeface="DM Sans Bold" charset="1" panose="00000000000000000000"/>
      <p:regular r:id="rId19"/>
    </p:embeddedFont>
    <p:embeddedFont>
      <p:font typeface="DM Sans Italics" charset="1" panose="00000000000000000000"/>
      <p:regular r:id="rId20"/>
    </p:embeddedFont>
    <p:embeddedFont>
      <p:font typeface="DM Sans Bold Italics" charset="1" panose="00000000000000000000"/>
      <p:regular r:id="rId21"/>
    </p:embeddedFont>
    <p:embeddedFont>
      <p:font typeface="Open Sauce" charset="1" panose="00000500000000000000"/>
      <p:regular r:id="rId22"/>
    </p:embeddedFont>
    <p:embeddedFont>
      <p:font typeface="Open Sauce Bold" charset="1" panose="00000800000000000000"/>
      <p:regular r:id="rId23"/>
    </p:embeddedFont>
    <p:embeddedFont>
      <p:font typeface="Open Sauce Italics" charset="1" panose="00000500000000000000"/>
      <p:regular r:id="rId24"/>
    </p:embeddedFont>
    <p:embeddedFont>
      <p:font typeface="Open Sauce Bold Italics" charset="1" panose="00000800000000000000"/>
      <p:regular r:id="rId25"/>
    </p:embeddedFont>
    <p:embeddedFont>
      <p:font typeface="Open Sauce Light" charset="1" panose="00000400000000000000"/>
      <p:regular r:id="rId26"/>
    </p:embeddedFont>
    <p:embeddedFont>
      <p:font typeface="Open Sauce Light Italics" charset="1" panose="00000400000000000000"/>
      <p:regular r:id="rId27"/>
    </p:embeddedFont>
    <p:embeddedFont>
      <p:font typeface="Open Sauce Medium" charset="1" panose="00000600000000000000"/>
      <p:regular r:id="rId28"/>
    </p:embeddedFont>
    <p:embeddedFont>
      <p:font typeface="Open Sauce Medium Italics" charset="1" panose="00000600000000000000"/>
      <p:regular r:id="rId29"/>
    </p:embeddedFont>
    <p:embeddedFont>
      <p:font typeface="Open Sauce Semi-Bold" charset="1" panose="00000700000000000000"/>
      <p:regular r:id="rId30"/>
    </p:embeddedFont>
    <p:embeddedFont>
      <p:font typeface="Open Sauce Semi-Bold Italics" charset="1" panose="00000700000000000000"/>
      <p:regular r:id="rId31"/>
    </p:embeddedFont>
    <p:embeddedFont>
      <p:font typeface="Open Sauce Heavy" charset="1" panose="00000A00000000000000"/>
      <p:regular r:id="rId32"/>
    </p:embeddedFont>
    <p:embeddedFont>
      <p:font typeface="Open Sauce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50" Target="slides/slide17.xml" Type="http://schemas.openxmlformats.org/officeDocument/2006/relationships/slide"/><Relationship Id="rId51" Target="slides/slide18.xml" Type="http://schemas.openxmlformats.org/officeDocument/2006/relationships/slide"/><Relationship Id="rId52" Target="slides/slide19.xml" Type="http://schemas.openxmlformats.org/officeDocument/2006/relationships/slide"/><Relationship Id="rId53" Target="slides/slide20.xml" Type="http://schemas.openxmlformats.org/officeDocument/2006/relationships/slide"/><Relationship Id="rId54" Target="slides/slide21.xml" Type="http://schemas.openxmlformats.org/officeDocument/2006/relationships/slide"/><Relationship Id="rId55" Target="slides/slide22.xml" Type="http://schemas.openxmlformats.org/officeDocument/2006/relationships/slide"/><Relationship Id="rId56" Target="slides/slide23.xml" Type="http://schemas.openxmlformats.org/officeDocument/2006/relationships/slide"/><Relationship Id="rId57" Target="slides/slide24.xml" Type="http://schemas.openxmlformats.org/officeDocument/2006/relationships/slide"/><Relationship Id="rId58" Target="slides/slide25.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Fxpcv0VbI.mp4" Type="http://schemas.microsoft.com/office/2007/relationships/media"/><Relationship Id="rId2" Target="../media/image1.pn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23.jpeg" Type="http://schemas.openxmlformats.org/officeDocument/2006/relationships/image"/><Relationship Id="rId9" Target="../media/VAFxpcv0VbI.mp4" Type="http://schemas.openxmlformats.org/officeDocument/2006/relationships/video"/></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jpe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jpe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5.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jpe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13" Target="../media/image2.png" Type="http://schemas.openxmlformats.org/officeDocument/2006/relationships/image"/><Relationship Id="rId14" Target="../media/image3.svg" Type="http://schemas.openxmlformats.org/officeDocument/2006/relationships/image"/><Relationship Id="rId2" Target="../media/image1.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13" Target="../media/image2.png" Type="http://schemas.openxmlformats.org/officeDocument/2006/relationships/image"/><Relationship Id="rId14" Target="../media/image3.svg" Type="http://schemas.openxmlformats.org/officeDocument/2006/relationships/image"/><Relationship Id="rId2" Target="../media/image1.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0.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2" Target="../media/image1.png" Type="http://schemas.openxmlformats.org/officeDocument/2006/relationships/image"/><Relationship Id="rId3" Target="../media/image6.jpe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4.jpeg" Type="http://schemas.openxmlformats.org/officeDocument/2006/relationships/image"/><Relationship Id="rId7" Target="../media/image1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7.png" Type="http://schemas.openxmlformats.org/officeDocument/2006/relationships/image"/><Relationship Id="rId6" Target="../media/image1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915111" y="3580157"/>
            <a:ext cx="12481112" cy="3383295"/>
            <a:chOff x="0" y="0"/>
            <a:chExt cx="1608187" cy="435936"/>
          </a:xfrm>
        </p:grpSpPr>
        <p:sp>
          <p:nvSpPr>
            <p:cNvPr name="Freeform 6" id="6"/>
            <p:cNvSpPr/>
            <p:nvPr/>
          </p:nvSpPr>
          <p:spPr>
            <a:xfrm flipH="false" flipV="false" rot="0">
              <a:off x="0" y="0"/>
              <a:ext cx="1608187" cy="435936"/>
            </a:xfrm>
            <a:custGeom>
              <a:avLst/>
              <a:gdLst/>
              <a:ahLst/>
              <a:cxnLst/>
              <a:rect r="r" b="b" t="t" l="l"/>
              <a:pathLst>
                <a:path h="435936" w="1608187">
                  <a:moveTo>
                    <a:pt x="0" y="0"/>
                  </a:moveTo>
                  <a:lnTo>
                    <a:pt x="1608187" y="0"/>
                  </a:lnTo>
                  <a:lnTo>
                    <a:pt x="1608187" y="435936"/>
                  </a:lnTo>
                  <a:lnTo>
                    <a:pt x="0" y="435936"/>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1608187" cy="454986"/>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3045828" y="3662293"/>
            <a:ext cx="12053960" cy="3217456"/>
          </a:xfrm>
          <a:prstGeom prst="rect">
            <a:avLst/>
          </a:prstGeom>
        </p:spPr>
        <p:txBody>
          <a:bodyPr anchor="t" rtlCol="false" tIns="0" lIns="0" bIns="0" rIns="0">
            <a:spAutoFit/>
          </a:bodyPr>
          <a:lstStyle/>
          <a:p>
            <a:pPr algn="ctr">
              <a:lnSpc>
                <a:spcPts val="6445"/>
              </a:lnSpc>
            </a:pPr>
            <a:r>
              <a:rPr lang="en-US" sz="4670" spc="457">
                <a:solidFill>
                  <a:srgbClr val="231F20"/>
                </a:solidFill>
                <a:latin typeface="Oswald Bold"/>
              </a:rPr>
              <a:t>HERRAMIENTA PARA LA SIMULACION DEL CRECIMIENTO DE TUMORES EN DIVERSAS REGIONES DEL CUERPO HUMANO EN 3 DIMENSIONES</a:t>
            </a:r>
          </a:p>
        </p:txBody>
      </p:sp>
      <p:sp>
        <p:nvSpPr>
          <p:cNvPr name="TextBox 9" id="9"/>
          <p:cNvSpPr txBox="true"/>
          <p:nvPr/>
        </p:nvSpPr>
        <p:spPr>
          <a:xfrm rot="0">
            <a:off x="1439510" y="8958144"/>
            <a:ext cx="13956712" cy="1082775"/>
          </a:xfrm>
          <a:prstGeom prst="rect">
            <a:avLst/>
          </a:prstGeom>
        </p:spPr>
        <p:txBody>
          <a:bodyPr anchor="t" rtlCol="false" tIns="0" lIns="0" bIns="0" rIns="0">
            <a:spAutoFit/>
          </a:bodyPr>
          <a:lstStyle/>
          <a:p>
            <a:pPr algn="ctr">
              <a:lnSpc>
                <a:spcPts val="2934"/>
              </a:lnSpc>
            </a:pPr>
            <a:r>
              <a:rPr lang="en-US" sz="2126" spc="112">
                <a:solidFill>
                  <a:srgbClr val="231F20"/>
                </a:solidFill>
                <a:latin typeface="Montserrat Classic Bold"/>
              </a:rPr>
              <a:t>PANTERS RODRÍGUEZ BERMUDEZ.</a:t>
            </a:r>
          </a:p>
          <a:p>
            <a:pPr algn="ctr">
              <a:lnSpc>
                <a:spcPts val="2934"/>
              </a:lnSpc>
            </a:pPr>
            <a:r>
              <a:rPr lang="en-US" sz="2126" spc="112">
                <a:solidFill>
                  <a:srgbClr val="231F20"/>
                </a:solidFill>
                <a:latin typeface="Montserrat Classic Bold"/>
              </a:rPr>
              <a:t>Departamento de Ciencias Exatas, Universidade Federal Fluminense, Volta Redonda, Rio de Janeiro, Brazil</a:t>
            </a:r>
          </a:p>
        </p:txBody>
      </p:sp>
      <p:sp>
        <p:nvSpPr>
          <p:cNvPr name="TextBox 10" id="10"/>
          <p:cNvSpPr txBox="true"/>
          <p:nvPr/>
        </p:nvSpPr>
        <p:spPr>
          <a:xfrm rot="0">
            <a:off x="210786" y="7817348"/>
            <a:ext cx="16414160" cy="978872"/>
          </a:xfrm>
          <a:prstGeom prst="rect">
            <a:avLst/>
          </a:prstGeom>
        </p:spPr>
        <p:txBody>
          <a:bodyPr anchor="t" rtlCol="false" tIns="0" lIns="0" bIns="0" rIns="0">
            <a:spAutoFit/>
          </a:bodyPr>
          <a:lstStyle/>
          <a:p>
            <a:pPr algn="ctr">
              <a:lnSpc>
                <a:spcPts val="2642"/>
              </a:lnSpc>
            </a:pPr>
            <a:r>
              <a:rPr lang="en-US" sz="1915" spc="101">
                <a:solidFill>
                  <a:srgbClr val="231F20"/>
                </a:solidFill>
                <a:latin typeface="Montserrat Classic Bold"/>
              </a:rPr>
              <a:t>REINALDO RODRÍGUEZ RAMOS</a:t>
            </a:r>
          </a:p>
          <a:p>
            <a:pPr algn="ctr">
              <a:lnSpc>
                <a:spcPts val="2642"/>
              </a:lnSpc>
            </a:pPr>
            <a:r>
              <a:rPr lang="en-US" sz="1915" spc="101">
                <a:solidFill>
                  <a:srgbClr val="231F20"/>
                </a:solidFill>
                <a:latin typeface="Montserrat Classic Bold"/>
              </a:rPr>
              <a:t>Department of Mathematics, Faculty of Mathematics and Computer Science, University of Havana,</a:t>
            </a:r>
          </a:p>
          <a:p>
            <a:pPr algn="ctr">
              <a:lnSpc>
                <a:spcPts val="2642"/>
              </a:lnSpc>
            </a:pPr>
            <a:r>
              <a:rPr lang="en-US" sz="1915" spc="101">
                <a:solidFill>
                  <a:srgbClr val="231F20"/>
                </a:solidFill>
                <a:latin typeface="Montserrat Classic Bold"/>
              </a:rPr>
              <a:t>Cuba, and PPG-MCCT, Federal Fluminense University, Volta Redonda, Rio de Janeiro, Brazil</a:t>
            </a:r>
          </a:p>
        </p:txBody>
      </p:sp>
      <p:sp>
        <p:nvSpPr>
          <p:cNvPr name="TextBox 11" id="11"/>
          <p:cNvSpPr txBox="true"/>
          <p:nvPr/>
        </p:nvSpPr>
        <p:spPr>
          <a:xfrm rot="0">
            <a:off x="1253246" y="7058702"/>
            <a:ext cx="14454359" cy="663395"/>
          </a:xfrm>
          <a:prstGeom prst="rect">
            <a:avLst/>
          </a:prstGeom>
        </p:spPr>
        <p:txBody>
          <a:bodyPr anchor="t" rtlCol="false" tIns="0" lIns="0" bIns="0" rIns="0">
            <a:spAutoFit/>
          </a:bodyPr>
          <a:lstStyle/>
          <a:p>
            <a:pPr algn="ctr">
              <a:lnSpc>
                <a:spcPts val="2697"/>
              </a:lnSpc>
            </a:pPr>
            <a:r>
              <a:rPr lang="en-US" sz="1954" spc="103">
                <a:solidFill>
                  <a:srgbClr val="231F20"/>
                </a:solidFill>
                <a:latin typeface="Montserrat Classic Bold"/>
              </a:rPr>
              <a:t>CARLOS CARRET MIRANDA</a:t>
            </a:r>
          </a:p>
          <a:p>
            <a:pPr algn="ctr">
              <a:lnSpc>
                <a:spcPts val="2697"/>
              </a:lnSpc>
            </a:pPr>
            <a:r>
              <a:rPr lang="en-US" sz="1954" spc="103">
                <a:solidFill>
                  <a:srgbClr val="231F20"/>
                </a:solidFill>
                <a:latin typeface="Montserrat Classic Bold"/>
              </a:rPr>
              <a:t>Faculty of Mathematics and Computer Science, University of Havana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720102" y="3126231"/>
            <a:ext cx="5475603" cy="771120"/>
          </a:xfrm>
          <a:prstGeom prst="rect">
            <a:avLst/>
          </a:prstGeom>
        </p:spPr>
        <p:txBody>
          <a:bodyPr anchor="t" rtlCol="false" tIns="0" lIns="0" bIns="0" rIns="0">
            <a:spAutoFit/>
          </a:bodyPr>
          <a:lstStyle/>
          <a:p>
            <a:pPr>
              <a:lnSpc>
                <a:spcPts val="6349"/>
              </a:lnSpc>
            </a:pPr>
            <a:r>
              <a:rPr lang="en-US" sz="4601" spc="450">
                <a:solidFill>
                  <a:srgbClr val="FFFFFF"/>
                </a:solidFill>
                <a:latin typeface="Oswald Bold"/>
              </a:rPr>
              <a:t>MARCHING CUBES</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496088" y="4779996"/>
            <a:ext cx="10951206" cy="4524799"/>
          </a:xfrm>
          <a:prstGeom prst="rect">
            <a:avLst/>
          </a:prstGeom>
        </p:spPr>
        <p:txBody>
          <a:bodyPr anchor="t" rtlCol="false" tIns="0" lIns="0" bIns="0" rIns="0">
            <a:spAutoFit/>
          </a:bodyPr>
          <a:lstStyle/>
          <a:p>
            <a:pPr algn="just">
              <a:lnSpc>
                <a:spcPts val="3999"/>
              </a:lnSpc>
            </a:pPr>
            <a:r>
              <a:rPr lang="en-US" sz="2898" spc="284">
                <a:solidFill>
                  <a:srgbClr val="F5FFF5"/>
                </a:solidFill>
                <a:latin typeface="DM Sans"/>
              </a:rPr>
              <a:t>La técnica de Marching Cubes es un algoritmo de gráficos por computadora utilizado para extraer una malla poligonal de una isosuperficie de un campo escalar discreto tridimensional, como los escaneos de tomografía computarizada (TC) y los datos de resonancia magnética (RM). En el contexto de este proyecto, se utiliza para la representación tridimensional de tumores, proporcionando una visualización detallada y precisa.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9136494" y="1572544"/>
            <a:ext cx="8823049" cy="7839582"/>
            <a:chOff x="0" y="0"/>
            <a:chExt cx="2323766" cy="2064746"/>
          </a:xfrm>
        </p:grpSpPr>
        <p:sp>
          <p:nvSpPr>
            <p:cNvPr name="Freeform 4" id="4"/>
            <p:cNvSpPr/>
            <p:nvPr/>
          </p:nvSpPr>
          <p:spPr>
            <a:xfrm flipH="false" flipV="false" rot="0">
              <a:off x="0" y="0"/>
              <a:ext cx="2323766" cy="2064746"/>
            </a:xfrm>
            <a:custGeom>
              <a:avLst/>
              <a:gdLst/>
              <a:ahLst/>
              <a:cxnLst/>
              <a:rect r="r" b="b" t="t" l="l"/>
              <a:pathLst>
                <a:path h="2064746" w="2323766">
                  <a:moveTo>
                    <a:pt x="0" y="0"/>
                  </a:moveTo>
                  <a:lnTo>
                    <a:pt x="2323766" y="0"/>
                  </a:lnTo>
                  <a:lnTo>
                    <a:pt x="2323766" y="2064746"/>
                  </a:lnTo>
                  <a:lnTo>
                    <a:pt x="0" y="2064746"/>
                  </a:lnTo>
                  <a:close/>
                </a:path>
              </a:pathLst>
            </a:custGeom>
            <a:solidFill>
              <a:srgbClr val="CCCCCC"/>
            </a:solidFill>
          </p:spPr>
        </p:sp>
        <p:sp>
          <p:nvSpPr>
            <p:cNvPr name="TextBox 5" id="5"/>
            <p:cNvSpPr txBox="true"/>
            <p:nvPr/>
          </p:nvSpPr>
          <p:spPr>
            <a:xfrm>
              <a:off x="0" y="-19050"/>
              <a:ext cx="2323766" cy="2083796"/>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572348" y="7346550"/>
            <a:ext cx="9752965" cy="1032847"/>
          </a:xfrm>
          <a:custGeom>
            <a:avLst/>
            <a:gdLst/>
            <a:ahLst/>
            <a:cxnLst/>
            <a:rect r="r" b="b" t="t" l="l"/>
            <a:pathLst>
              <a:path h="1032847" w="9752965">
                <a:moveTo>
                  <a:pt x="0" y="0"/>
                </a:moveTo>
                <a:lnTo>
                  <a:pt x="9752964" y="0"/>
                </a:lnTo>
                <a:lnTo>
                  <a:pt x="9752964"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572348" y="2307314"/>
            <a:ext cx="10013929" cy="5210217"/>
            <a:chOff x="0" y="0"/>
            <a:chExt cx="3836770" cy="1996260"/>
          </a:xfrm>
        </p:grpSpPr>
        <p:sp>
          <p:nvSpPr>
            <p:cNvPr name="Freeform 8" id="8"/>
            <p:cNvSpPr/>
            <p:nvPr/>
          </p:nvSpPr>
          <p:spPr>
            <a:xfrm flipH="false" flipV="false" rot="0">
              <a:off x="0" y="0"/>
              <a:ext cx="3836770" cy="1996260"/>
            </a:xfrm>
            <a:custGeom>
              <a:avLst/>
              <a:gdLst/>
              <a:ahLst/>
              <a:cxnLst/>
              <a:rect r="r" b="b" t="t" l="l"/>
              <a:pathLst>
                <a:path h="1996260" w="3836770">
                  <a:moveTo>
                    <a:pt x="0" y="0"/>
                  </a:moveTo>
                  <a:lnTo>
                    <a:pt x="3836770" y="0"/>
                  </a:lnTo>
                  <a:lnTo>
                    <a:pt x="3836770" y="1996260"/>
                  </a:lnTo>
                  <a:lnTo>
                    <a:pt x="0" y="1996260"/>
                  </a:lnTo>
                  <a:close/>
                </a:path>
              </a:pathLst>
            </a:custGeom>
            <a:solidFill>
              <a:srgbClr val="EFEFEF"/>
            </a:solidFill>
          </p:spPr>
        </p:sp>
        <p:sp>
          <p:nvSpPr>
            <p:cNvPr name="TextBox 9" id="9"/>
            <p:cNvSpPr txBox="true"/>
            <p:nvPr/>
          </p:nvSpPr>
          <p:spPr>
            <a:xfrm>
              <a:off x="0" y="-19050"/>
              <a:ext cx="3836770" cy="201531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9136494" y="2307314"/>
            <a:ext cx="8823049" cy="5210217"/>
          </a:xfrm>
          <a:custGeom>
            <a:avLst/>
            <a:gdLst/>
            <a:ahLst/>
            <a:cxnLst/>
            <a:rect r="r" b="b" t="t" l="l"/>
            <a:pathLst>
              <a:path h="5210217" w="8823049">
                <a:moveTo>
                  <a:pt x="0" y="0"/>
                </a:moveTo>
                <a:lnTo>
                  <a:pt x="8823049" y="0"/>
                </a:lnTo>
                <a:lnTo>
                  <a:pt x="8823049" y="5210216"/>
                </a:lnTo>
                <a:lnTo>
                  <a:pt x="0" y="5210216"/>
                </a:lnTo>
                <a:lnTo>
                  <a:pt x="0" y="0"/>
                </a:lnTo>
                <a:close/>
              </a:path>
            </a:pathLst>
          </a:custGeom>
          <a:blipFill>
            <a:blip r:embed="rId6"/>
            <a:stretch>
              <a:fillRect l="0" t="-577" r="0" b="-678"/>
            </a:stretch>
          </a:blipFill>
        </p:spPr>
      </p:sp>
      <p:sp>
        <p:nvSpPr>
          <p:cNvPr name="TextBox 12" id="12"/>
          <p:cNvSpPr txBox="true"/>
          <p:nvPr/>
        </p:nvSpPr>
        <p:spPr>
          <a:xfrm rot="0">
            <a:off x="3169336" y="965600"/>
            <a:ext cx="7416941" cy="1099588"/>
          </a:xfrm>
          <a:prstGeom prst="rect">
            <a:avLst/>
          </a:prstGeom>
        </p:spPr>
        <p:txBody>
          <a:bodyPr anchor="t" rtlCol="false" tIns="0" lIns="0" bIns="0" rIns="0">
            <a:spAutoFit/>
          </a:bodyPr>
          <a:lstStyle/>
          <a:p>
            <a:pPr>
              <a:lnSpc>
                <a:spcPts val="8945"/>
              </a:lnSpc>
            </a:pPr>
            <a:r>
              <a:rPr lang="en-US" sz="6482" spc="635">
                <a:solidFill>
                  <a:srgbClr val="231F20"/>
                </a:solidFill>
                <a:latin typeface="Oswald Bold"/>
              </a:rPr>
              <a:t>MARCHING CUBES</a:t>
            </a:r>
          </a:p>
        </p:txBody>
      </p:sp>
      <p:sp>
        <p:nvSpPr>
          <p:cNvPr name="TextBox 13" id="13"/>
          <p:cNvSpPr txBox="true"/>
          <p:nvPr/>
        </p:nvSpPr>
        <p:spPr>
          <a:xfrm rot="0">
            <a:off x="1028700" y="2832451"/>
            <a:ext cx="8264273" cy="3703504"/>
          </a:xfrm>
          <a:prstGeom prst="rect">
            <a:avLst/>
          </a:prstGeom>
        </p:spPr>
        <p:txBody>
          <a:bodyPr anchor="t" rtlCol="false" tIns="0" lIns="0" bIns="0" rIns="0">
            <a:spAutoFit/>
          </a:bodyPr>
          <a:lstStyle/>
          <a:p>
            <a:pPr algn="l" marL="0" indent="0" lvl="0">
              <a:lnSpc>
                <a:spcPts val="2978"/>
              </a:lnSpc>
              <a:spcBef>
                <a:spcPct val="0"/>
              </a:spcBef>
            </a:pPr>
            <a:r>
              <a:rPr lang="en-US" sz="2158" spc="211">
                <a:solidFill>
                  <a:srgbClr val="231F20"/>
                </a:solidFill>
                <a:latin typeface="DM Sans"/>
              </a:rPr>
              <a:t>Este algoritmo funciona procesando las celdas de datos de volumen (también conocidos como voxels), verificando la intersección entre sus respectivas aristas y la superficie iso. Los valores de cada vértice de las celdas se comparan con un valor iso dado (un isovalor dado h), y estos vértices se clasifican como "dentro" o "fuera" de la isosuperficie. Una vez que se determina el tipo de intersección, se construye una aproximación de la isosuperficie contenida en la celda, construyendo triángulos.</a:t>
            </a:r>
          </a:p>
        </p:txBody>
      </p:sp>
      <p:sp>
        <p:nvSpPr>
          <p:cNvPr name="TextBox 14" id="14"/>
          <p:cNvSpPr txBox="true"/>
          <p:nvPr/>
        </p:nvSpPr>
        <p:spPr>
          <a:xfrm rot="0">
            <a:off x="9458037" y="7479430"/>
            <a:ext cx="8179962" cy="1846540"/>
          </a:xfrm>
          <a:prstGeom prst="rect">
            <a:avLst/>
          </a:prstGeom>
        </p:spPr>
        <p:txBody>
          <a:bodyPr anchor="t" rtlCol="false" tIns="0" lIns="0" bIns="0" rIns="0">
            <a:spAutoFit/>
          </a:bodyPr>
          <a:lstStyle/>
          <a:p>
            <a:pPr algn="just" marL="0" indent="0" lvl="0">
              <a:lnSpc>
                <a:spcPts val="2954"/>
              </a:lnSpc>
              <a:spcBef>
                <a:spcPct val="0"/>
              </a:spcBef>
            </a:pPr>
            <a:r>
              <a:rPr lang="en-US" sz="2140" spc="209">
                <a:solidFill>
                  <a:srgbClr val="231F20"/>
                </a:solidFill>
                <a:latin typeface="DM Sans"/>
              </a:rPr>
              <a:t>Ilustración de los 15 casos básicos del método de Marching Cubes. Los vértices verdes son aquellos que se clasifican como 'dentro' de las isosuperficies, mientras que el resto se clasifica como 'fuera' de ellas.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028700" y="1572544"/>
            <a:ext cx="16930843" cy="7685756"/>
            <a:chOff x="0" y="0"/>
            <a:chExt cx="4459152" cy="2024232"/>
          </a:xfrm>
        </p:grpSpPr>
        <p:sp>
          <p:nvSpPr>
            <p:cNvPr name="Freeform 4" id="4"/>
            <p:cNvSpPr/>
            <p:nvPr/>
          </p:nvSpPr>
          <p:spPr>
            <a:xfrm flipH="false" flipV="false" rot="0">
              <a:off x="0" y="0"/>
              <a:ext cx="4459152" cy="2024232"/>
            </a:xfrm>
            <a:custGeom>
              <a:avLst/>
              <a:gdLst/>
              <a:ahLst/>
              <a:cxnLst/>
              <a:rect r="r" b="b" t="t" l="l"/>
              <a:pathLst>
                <a:path h="2024232" w="4459152">
                  <a:moveTo>
                    <a:pt x="0" y="0"/>
                  </a:moveTo>
                  <a:lnTo>
                    <a:pt x="4459152" y="0"/>
                  </a:lnTo>
                  <a:lnTo>
                    <a:pt x="4459152" y="2024232"/>
                  </a:lnTo>
                  <a:lnTo>
                    <a:pt x="0" y="2024232"/>
                  </a:lnTo>
                  <a:close/>
                </a:path>
              </a:pathLst>
            </a:custGeom>
            <a:solidFill>
              <a:srgbClr val="CCCCCC"/>
            </a:solidFill>
          </p:spPr>
        </p:sp>
        <p:sp>
          <p:nvSpPr>
            <p:cNvPr name="TextBox 5" id="5"/>
            <p:cNvSpPr txBox="true"/>
            <p:nvPr/>
          </p:nvSpPr>
          <p:spPr>
            <a:xfrm>
              <a:off x="0" y="-19050"/>
              <a:ext cx="4459152" cy="2043282"/>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4617639" y="8988326"/>
            <a:ext cx="9752965" cy="1032847"/>
          </a:xfrm>
          <a:custGeom>
            <a:avLst/>
            <a:gdLst/>
            <a:ahLst/>
            <a:cxnLst/>
            <a:rect r="r" b="b" t="t" l="l"/>
            <a:pathLst>
              <a:path h="1032847" w="9752965">
                <a:moveTo>
                  <a:pt x="0" y="0"/>
                </a:moveTo>
                <a:lnTo>
                  <a:pt x="9752965" y="0"/>
                </a:lnTo>
                <a:lnTo>
                  <a:pt x="9752965" y="1032848"/>
                </a:lnTo>
                <a:lnTo>
                  <a:pt x="0" y="1032848"/>
                </a:lnTo>
                <a:lnTo>
                  <a:pt x="0" y="0"/>
                </a:lnTo>
                <a:close/>
              </a:path>
            </a:pathLst>
          </a:custGeom>
          <a:blipFill>
            <a:blip r:embed="rId3"/>
            <a:stretch>
              <a:fillRect l="0" t="-86495" r="0" b="0"/>
            </a:stretch>
          </a:blipFill>
        </p:spPr>
      </p:sp>
      <p:sp>
        <p:nvSpPr>
          <p:cNvPr name="Freeform 7" id="7"/>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748785" y="2098220"/>
            <a:ext cx="5433533" cy="5489548"/>
          </a:xfrm>
          <a:custGeom>
            <a:avLst/>
            <a:gdLst/>
            <a:ahLst/>
            <a:cxnLst/>
            <a:rect r="r" b="b" t="t" l="l"/>
            <a:pathLst>
              <a:path h="5489548" w="5433533">
                <a:moveTo>
                  <a:pt x="0" y="0"/>
                </a:moveTo>
                <a:lnTo>
                  <a:pt x="5433532" y="0"/>
                </a:lnTo>
                <a:lnTo>
                  <a:pt x="5433532" y="5489548"/>
                </a:lnTo>
                <a:lnTo>
                  <a:pt x="0" y="5489548"/>
                </a:lnTo>
                <a:lnTo>
                  <a:pt x="0" y="0"/>
                </a:lnTo>
                <a:close/>
              </a:path>
            </a:pathLst>
          </a:custGeom>
          <a:blipFill>
            <a:blip r:embed="rId6"/>
            <a:stretch>
              <a:fillRect l="0" t="0" r="0" b="0"/>
            </a:stretch>
          </a:blipFill>
        </p:spPr>
      </p:sp>
      <p:sp>
        <p:nvSpPr>
          <p:cNvPr name="Freeform 9" id="9"/>
          <p:cNvSpPr/>
          <p:nvPr/>
        </p:nvSpPr>
        <p:spPr>
          <a:xfrm flipH="false" flipV="false" rot="0">
            <a:off x="11038547" y="2209261"/>
            <a:ext cx="5130649" cy="5267466"/>
          </a:xfrm>
          <a:custGeom>
            <a:avLst/>
            <a:gdLst/>
            <a:ahLst/>
            <a:cxnLst/>
            <a:rect r="r" b="b" t="t" l="l"/>
            <a:pathLst>
              <a:path h="5267466" w="5130649">
                <a:moveTo>
                  <a:pt x="0" y="0"/>
                </a:moveTo>
                <a:lnTo>
                  <a:pt x="5130649" y="0"/>
                </a:lnTo>
                <a:lnTo>
                  <a:pt x="5130649" y="5267466"/>
                </a:lnTo>
                <a:lnTo>
                  <a:pt x="0" y="5267466"/>
                </a:lnTo>
                <a:lnTo>
                  <a:pt x="0" y="0"/>
                </a:lnTo>
                <a:close/>
              </a:path>
            </a:pathLst>
          </a:custGeom>
          <a:blipFill>
            <a:blip r:embed="rId7"/>
            <a:stretch>
              <a:fillRect l="0" t="0" r="0" b="0"/>
            </a:stretch>
          </a:blipFill>
        </p:spPr>
      </p:sp>
      <p:sp>
        <p:nvSpPr>
          <p:cNvPr name="TextBox 10" id="10"/>
          <p:cNvSpPr txBox="true"/>
          <p:nvPr/>
        </p:nvSpPr>
        <p:spPr>
          <a:xfrm rot="0">
            <a:off x="3408792" y="914400"/>
            <a:ext cx="7416941" cy="1099588"/>
          </a:xfrm>
          <a:prstGeom prst="rect">
            <a:avLst/>
          </a:prstGeom>
        </p:spPr>
        <p:txBody>
          <a:bodyPr anchor="t" rtlCol="false" tIns="0" lIns="0" bIns="0" rIns="0">
            <a:spAutoFit/>
          </a:bodyPr>
          <a:lstStyle/>
          <a:p>
            <a:pPr>
              <a:lnSpc>
                <a:spcPts val="8945"/>
              </a:lnSpc>
            </a:pPr>
            <a:r>
              <a:rPr lang="en-US" sz="6482" spc="635">
                <a:solidFill>
                  <a:srgbClr val="231F20"/>
                </a:solidFill>
                <a:latin typeface="Oswald Bold"/>
              </a:rPr>
              <a:t>MARCHING CUBES</a:t>
            </a:r>
          </a:p>
        </p:txBody>
      </p:sp>
      <p:sp>
        <p:nvSpPr>
          <p:cNvPr name="TextBox 11" id="11"/>
          <p:cNvSpPr txBox="true"/>
          <p:nvPr/>
        </p:nvSpPr>
        <p:spPr>
          <a:xfrm rot="0">
            <a:off x="1833010" y="7625868"/>
            <a:ext cx="7661111" cy="1530135"/>
          </a:xfrm>
          <a:prstGeom prst="rect">
            <a:avLst/>
          </a:prstGeom>
        </p:spPr>
        <p:txBody>
          <a:bodyPr anchor="t" rtlCol="false" tIns="0" lIns="0" bIns="0" rIns="0">
            <a:spAutoFit/>
          </a:bodyPr>
          <a:lstStyle/>
          <a:p>
            <a:pPr algn="just" marL="0" indent="0" lvl="0">
              <a:lnSpc>
                <a:spcPts val="3047"/>
              </a:lnSpc>
              <a:spcBef>
                <a:spcPct val="0"/>
              </a:spcBef>
            </a:pPr>
            <a:r>
              <a:rPr lang="en-US" sz="2208" spc="216">
                <a:solidFill>
                  <a:srgbClr val="231F20"/>
                </a:solidFill>
                <a:latin typeface="DM Sans"/>
              </a:rPr>
              <a:t>Renderizado de volumen de un conjunto de datos de cabeza masculina utilizando cubos de marcha con diferentes valores de isovalor: (a) 30, (b) 50, (c) 75, (d) 100.</a:t>
            </a:r>
          </a:p>
        </p:txBody>
      </p:sp>
      <p:sp>
        <p:nvSpPr>
          <p:cNvPr name="Freeform 12" id="12"/>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10780118" y="7540143"/>
            <a:ext cx="5647508" cy="1146886"/>
          </a:xfrm>
          <a:prstGeom prst="rect">
            <a:avLst/>
          </a:prstGeom>
        </p:spPr>
        <p:txBody>
          <a:bodyPr anchor="t" rtlCol="false" tIns="0" lIns="0" bIns="0" rIns="0">
            <a:spAutoFit/>
          </a:bodyPr>
          <a:lstStyle/>
          <a:p>
            <a:pPr algn="just" marL="0" indent="0" lvl="0">
              <a:lnSpc>
                <a:spcPts val="3047"/>
              </a:lnSpc>
              <a:spcBef>
                <a:spcPct val="0"/>
              </a:spcBef>
            </a:pPr>
            <a:r>
              <a:rPr lang="en-US" sz="2208" spc="216">
                <a:solidFill>
                  <a:srgbClr val="231F20"/>
                </a:solidFill>
                <a:latin typeface="DM Sans"/>
              </a:rPr>
              <a:t>Ejemplo de renderizado de un polígono 3D utilizando la técnica de Marching Cubes.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028700" y="1572544"/>
            <a:ext cx="16930843" cy="7685756"/>
            <a:chOff x="0" y="0"/>
            <a:chExt cx="4459152" cy="2024232"/>
          </a:xfrm>
        </p:grpSpPr>
        <p:sp>
          <p:nvSpPr>
            <p:cNvPr name="Freeform 4" id="4"/>
            <p:cNvSpPr/>
            <p:nvPr/>
          </p:nvSpPr>
          <p:spPr>
            <a:xfrm flipH="false" flipV="false" rot="0">
              <a:off x="0" y="0"/>
              <a:ext cx="4459152" cy="2024232"/>
            </a:xfrm>
            <a:custGeom>
              <a:avLst/>
              <a:gdLst/>
              <a:ahLst/>
              <a:cxnLst/>
              <a:rect r="r" b="b" t="t" l="l"/>
              <a:pathLst>
                <a:path h="2024232" w="4459152">
                  <a:moveTo>
                    <a:pt x="0" y="0"/>
                  </a:moveTo>
                  <a:lnTo>
                    <a:pt x="4459152" y="0"/>
                  </a:lnTo>
                  <a:lnTo>
                    <a:pt x="4459152" y="2024232"/>
                  </a:lnTo>
                  <a:lnTo>
                    <a:pt x="0" y="2024232"/>
                  </a:lnTo>
                  <a:close/>
                </a:path>
              </a:pathLst>
            </a:custGeom>
            <a:solidFill>
              <a:srgbClr val="CCCCCC"/>
            </a:solidFill>
          </p:spPr>
        </p:sp>
        <p:sp>
          <p:nvSpPr>
            <p:cNvPr name="TextBox 5" id="5"/>
            <p:cNvSpPr txBox="true"/>
            <p:nvPr/>
          </p:nvSpPr>
          <p:spPr>
            <a:xfrm>
              <a:off x="0" y="-19050"/>
              <a:ext cx="4459152" cy="2043282"/>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4617639" y="8988326"/>
            <a:ext cx="9752965" cy="1032847"/>
          </a:xfrm>
          <a:custGeom>
            <a:avLst/>
            <a:gdLst/>
            <a:ahLst/>
            <a:cxnLst/>
            <a:rect r="r" b="b" t="t" l="l"/>
            <a:pathLst>
              <a:path h="1032847" w="9752965">
                <a:moveTo>
                  <a:pt x="0" y="0"/>
                </a:moveTo>
                <a:lnTo>
                  <a:pt x="9752965" y="0"/>
                </a:lnTo>
                <a:lnTo>
                  <a:pt x="9752965" y="1032848"/>
                </a:lnTo>
                <a:lnTo>
                  <a:pt x="0" y="1032848"/>
                </a:lnTo>
                <a:lnTo>
                  <a:pt x="0" y="0"/>
                </a:lnTo>
                <a:close/>
              </a:path>
            </a:pathLst>
          </a:custGeom>
          <a:blipFill>
            <a:blip r:embed="rId3"/>
            <a:stretch>
              <a:fillRect l="0" t="-86495" r="0" b="0"/>
            </a:stretch>
          </a:blipFill>
        </p:spPr>
      </p:sp>
      <p:sp>
        <p:nvSpPr>
          <p:cNvPr name="Freeform 7" id="7"/>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9" id="9">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0" t="0" r="0" b="0"/>
          <a:stretch>
            <a:fillRect/>
          </a:stretch>
        </p:blipFill>
        <p:spPr>
          <a:xfrm flipH="false" flipV="false" rot="0">
            <a:off x="2595933" y="2013988"/>
            <a:ext cx="11490641" cy="6285821"/>
          </a:xfrm>
          <a:prstGeom prst="rect">
            <a:avLst/>
          </a:prstGeom>
        </p:spPr>
      </p:pic>
      <p:sp>
        <p:nvSpPr>
          <p:cNvPr name="TextBox 10" id="10"/>
          <p:cNvSpPr txBox="true"/>
          <p:nvPr/>
        </p:nvSpPr>
        <p:spPr>
          <a:xfrm rot="0">
            <a:off x="3408792" y="914400"/>
            <a:ext cx="7416941" cy="1099588"/>
          </a:xfrm>
          <a:prstGeom prst="rect">
            <a:avLst/>
          </a:prstGeom>
        </p:spPr>
        <p:txBody>
          <a:bodyPr anchor="t" rtlCol="false" tIns="0" lIns="0" bIns="0" rIns="0">
            <a:spAutoFit/>
          </a:bodyPr>
          <a:lstStyle/>
          <a:p>
            <a:pPr>
              <a:lnSpc>
                <a:spcPts val="8945"/>
              </a:lnSpc>
            </a:pPr>
            <a:r>
              <a:rPr lang="en-US" sz="6482" spc="635">
                <a:solidFill>
                  <a:srgbClr val="231F20"/>
                </a:solidFill>
                <a:latin typeface="Oswald Bold"/>
              </a:rPr>
              <a:t>MARCHING CUBES</a:t>
            </a:r>
          </a:p>
        </p:txBody>
      </p:sp>
      <p:sp>
        <p:nvSpPr>
          <p:cNvPr name="TextBox 11" id="11"/>
          <p:cNvSpPr txBox="true"/>
          <p:nvPr/>
        </p:nvSpPr>
        <p:spPr>
          <a:xfrm rot="0">
            <a:off x="2394573" y="8277796"/>
            <a:ext cx="14864727" cy="763637"/>
          </a:xfrm>
          <a:prstGeom prst="rect">
            <a:avLst/>
          </a:prstGeom>
        </p:spPr>
        <p:txBody>
          <a:bodyPr anchor="t" rtlCol="false" tIns="0" lIns="0" bIns="0" rIns="0">
            <a:spAutoFit/>
          </a:bodyPr>
          <a:lstStyle/>
          <a:p>
            <a:pPr algn="just" marL="0" indent="0" lvl="0">
              <a:lnSpc>
                <a:spcPts val="3047"/>
              </a:lnSpc>
              <a:spcBef>
                <a:spcPct val="0"/>
              </a:spcBef>
            </a:pPr>
            <a:r>
              <a:rPr lang="en-US" sz="2208" spc="216">
                <a:solidFill>
                  <a:srgbClr val="231F20"/>
                </a:solidFill>
                <a:latin typeface="DM Sans"/>
              </a:rPr>
              <a:t>Un ejemplo de simulación de crecimiento tumoral en 3D en etapas tempranas. El código fue desarrollado en Unity.</a:t>
            </a:r>
          </a:p>
        </p:txBody>
      </p:sp>
    </p:spTree>
  </p:cSld>
  <p:clrMapOvr>
    <a:masterClrMapping/>
  </p:clrMapOvr>
  <p:timing>
    <p:tnLst>
      <p:par>
        <p:cTn dur="indefinite" restart="never" nodeType="tmRoot">
          <p:childTnLst>
            <p:video>
              <p:cMediaNode vol="0">
                <p:cTn fill="hold" display="false">
                  <p:stCondLst>
                    <p:cond delay="indefinite"/>
                  </p:stCondLst>
                </p:cTn>
                <p:tgtEl>
                  <p:spTgt spid="9"/>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720102" y="2655097"/>
            <a:ext cx="10951206" cy="1650807"/>
          </a:xfrm>
          <a:prstGeom prst="rect">
            <a:avLst/>
          </a:prstGeom>
        </p:spPr>
        <p:txBody>
          <a:bodyPr anchor="t" rtlCol="false" tIns="0" lIns="0" bIns="0" rIns="0">
            <a:spAutoFit/>
          </a:bodyPr>
          <a:lstStyle/>
          <a:p>
            <a:pPr>
              <a:lnSpc>
                <a:spcPts val="6647"/>
              </a:lnSpc>
            </a:pPr>
            <a:r>
              <a:rPr lang="en-US" sz="4816" spc="472">
                <a:solidFill>
                  <a:srgbClr val="FFFFFF"/>
                </a:solidFill>
                <a:latin typeface="Oswald Bold"/>
              </a:rPr>
              <a:t>CONFIGURACIÓN Y PARÁMETROS DE LA SIMULACIÓN</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196883" y="5095875"/>
            <a:ext cx="10951206" cy="3522657"/>
          </a:xfrm>
          <a:prstGeom prst="rect">
            <a:avLst/>
          </a:prstGeom>
        </p:spPr>
        <p:txBody>
          <a:bodyPr anchor="t" rtlCol="false" tIns="0" lIns="0" bIns="0" rIns="0">
            <a:spAutoFit/>
          </a:bodyPr>
          <a:lstStyle/>
          <a:p>
            <a:pPr algn="l">
              <a:lnSpc>
                <a:spcPts val="3999"/>
              </a:lnSpc>
            </a:pPr>
            <a:r>
              <a:rPr lang="en-US" sz="2898" spc="284">
                <a:solidFill>
                  <a:srgbClr val="F5FFF5"/>
                </a:solidFill>
                <a:latin typeface="DM Sans"/>
              </a:rPr>
              <a:t>La capacidad de cargar configuraciones específicas y ajustar, agregar o eliminar parámetros que influyen en la realismo de la simulación permite la adaptación del modelo a diferentes escenarios y condiciones. Esto hace que la herramienta sea altamente versátil y aplicable a una amplia gama de situaciones y tipos de tumores.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0681500" y="1060055"/>
            <a:ext cx="6577800" cy="8229600"/>
          </a:xfrm>
          <a:custGeom>
            <a:avLst/>
            <a:gdLst/>
            <a:ahLst/>
            <a:cxnLst/>
            <a:rect r="r" b="b" t="t" l="l"/>
            <a:pathLst>
              <a:path h="8229600" w="6577800">
                <a:moveTo>
                  <a:pt x="0" y="0"/>
                </a:moveTo>
                <a:lnTo>
                  <a:pt x="6577800" y="0"/>
                </a:lnTo>
                <a:lnTo>
                  <a:pt x="6577800" y="8229600"/>
                </a:lnTo>
                <a:lnTo>
                  <a:pt x="0" y="8229600"/>
                </a:lnTo>
                <a:lnTo>
                  <a:pt x="0" y="0"/>
                </a:lnTo>
                <a:close/>
              </a:path>
            </a:pathLst>
          </a:custGeom>
          <a:blipFill>
            <a:blip r:embed="rId3"/>
            <a:stretch>
              <a:fillRect l="0" t="-8409" r="0" b="-8409"/>
            </a:stretch>
          </a:blipFill>
        </p:spPr>
      </p:sp>
      <p:sp>
        <p:nvSpPr>
          <p:cNvPr name="Freeform 7" id="7"/>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4"/>
            <a:stretch>
              <a:fillRect l="0" t="-86495" r="0" b="0"/>
            </a:stretch>
          </a:blipFill>
        </p:spPr>
      </p:sp>
      <p:grpSp>
        <p:nvGrpSpPr>
          <p:cNvPr name="Group 8" id="8"/>
          <p:cNvGrpSpPr/>
          <p:nvPr/>
        </p:nvGrpSpPr>
        <p:grpSpPr>
          <a:xfrm rot="0">
            <a:off x="1782611" y="2483526"/>
            <a:ext cx="9610044" cy="1948998"/>
            <a:chOff x="0" y="0"/>
            <a:chExt cx="3682024" cy="746746"/>
          </a:xfrm>
        </p:grpSpPr>
        <p:sp>
          <p:nvSpPr>
            <p:cNvPr name="Freeform 9" id="9"/>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10" id="10"/>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2114655" y="2760542"/>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2142191" y="7210022"/>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4"/>
            <a:stretch>
              <a:fillRect l="0" t="-86495" r="0" b="0"/>
            </a:stretch>
          </a:blipFill>
        </p:spPr>
      </p:sp>
      <p:grpSp>
        <p:nvGrpSpPr>
          <p:cNvPr name="Group 13" id="13"/>
          <p:cNvGrpSpPr/>
          <p:nvPr/>
        </p:nvGrpSpPr>
        <p:grpSpPr>
          <a:xfrm rot="0">
            <a:off x="1782611" y="4648596"/>
            <a:ext cx="9610044" cy="1948998"/>
            <a:chOff x="0" y="0"/>
            <a:chExt cx="3682024" cy="746746"/>
          </a:xfrm>
        </p:grpSpPr>
        <p:sp>
          <p:nvSpPr>
            <p:cNvPr name="Freeform 14" id="14"/>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15" id="15"/>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Freeform 16" id="16"/>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7" id="17"/>
          <p:cNvGrpSpPr/>
          <p:nvPr/>
        </p:nvGrpSpPr>
        <p:grpSpPr>
          <a:xfrm rot="0">
            <a:off x="1782611" y="6813666"/>
            <a:ext cx="9610044" cy="1948998"/>
            <a:chOff x="0" y="0"/>
            <a:chExt cx="3682024" cy="746746"/>
          </a:xfrm>
        </p:grpSpPr>
        <p:sp>
          <p:nvSpPr>
            <p:cNvPr name="Freeform 18" id="18"/>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19" id="19"/>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Freeform 20" id="20"/>
          <p:cNvSpPr/>
          <p:nvPr/>
        </p:nvSpPr>
        <p:spPr>
          <a:xfrm flipH="false" flipV="false" rot="0">
            <a:off x="2114655" y="7090682"/>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2114655" y="5013549"/>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2" id="22"/>
          <p:cNvSpPr txBox="true"/>
          <p:nvPr/>
        </p:nvSpPr>
        <p:spPr>
          <a:xfrm rot="0">
            <a:off x="2142191" y="945755"/>
            <a:ext cx="7416941" cy="1231414"/>
          </a:xfrm>
          <a:prstGeom prst="rect">
            <a:avLst/>
          </a:prstGeom>
        </p:spPr>
        <p:txBody>
          <a:bodyPr anchor="t" rtlCol="false" tIns="0" lIns="0" bIns="0" rIns="0">
            <a:spAutoFit/>
          </a:bodyPr>
          <a:lstStyle/>
          <a:p>
            <a:pPr>
              <a:lnSpc>
                <a:spcPts val="10187"/>
              </a:lnSpc>
            </a:pPr>
            <a:r>
              <a:rPr lang="en-US" sz="7382" spc="723">
                <a:solidFill>
                  <a:srgbClr val="231F20"/>
                </a:solidFill>
                <a:latin typeface="Oswald Bold"/>
              </a:rPr>
              <a:t>PARÁMETROS</a:t>
            </a:r>
          </a:p>
        </p:txBody>
      </p:sp>
      <p:sp>
        <p:nvSpPr>
          <p:cNvPr name="TextBox 23" id="23"/>
          <p:cNvSpPr txBox="true"/>
          <p:nvPr/>
        </p:nvSpPr>
        <p:spPr>
          <a:xfrm rot="0">
            <a:off x="3549319" y="3050024"/>
            <a:ext cx="7132181" cy="768377"/>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Sx, Sy, Sz - Dimensión del espacio declarado en el eje x, y y z respectivamente.</a:t>
            </a:r>
          </a:p>
        </p:txBody>
      </p:sp>
      <p:sp>
        <p:nvSpPr>
          <p:cNvPr name="TextBox 24" id="24"/>
          <p:cNvSpPr txBox="true"/>
          <p:nvPr/>
        </p:nvSpPr>
        <p:spPr>
          <a:xfrm rot="0">
            <a:off x="3549319" y="5215094"/>
            <a:ext cx="7132181" cy="768377"/>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p - Probabilidad de reconexión en el modelo de Watts-Strogatz.</a:t>
            </a:r>
          </a:p>
        </p:txBody>
      </p:sp>
      <p:sp>
        <p:nvSpPr>
          <p:cNvPr name="TextBox 25" id="25"/>
          <p:cNvSpPr txBox="true"/>
          <p:nvPr/>
        </p:nvSpPr>
        <p:spPr>
          <a:xfrm rot="0">
            <a:off x="3549319" y="7042105"/>
            <a:ext cx="7132181" cy="1154018"/>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Los parámetros correspondientes al número de estados que las células autómatas pueden tener y sus descripciones.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0681500" y="1060055"/>
            <a:ext cx="6568275" cy="8229600"/>
          </a:xfrm>
          <a:custGeom>
            <a:avLst/>
            <a:gdLst/>
            <a:ahLst/>
            <a:cxnLst/>
            <a:rect r="r" b="b" t="t" l="l"/>
            <a:pathLst>
              <a:path h="8229600" w="6568275">
                <a:moveTo>
                  <a:pt x="0" y="0"/>
                </a:moveTo>
                <a:lnTo>
                  <a:pt x="6568275" y="0"/>
                </a:lnTo>
                <a:lnTo>
                  <a:pt x="6568275" y="8229600"/>
                </a:lnTo>
                <a:lnTo>
                  <a:pt x="0" y="8229600"/>
                </a:lnTo>
                <a:lnTo>
                  <a:pt x="0" y="0"/>
                </a:lnTo>
                <a:close/>
              </a:path>
            </a:pathLst>
          </a:custGeom>
          <a:blipFill>
            <a:blip r:embed="rId3"/>
            <a:stretch>
              <a:fillRect l="0" t="-8324" r="0" b="-8324"/>
            </a:stretch>
          </a:blipFill>
          <a:ln cap="sq">
            <a:noFill/>
            <a:prstDash val="solid"/>
            <a:miter/>
          </a:ln>
        </p:spPr>
      </p:sp>
      <p:sp>
        <p:nvSpPr>
          <p:cNvPr name="Freeform 7" id="7"/>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4"/>
            <a:stretch>
              <a:fillRect l="0" t="-86495" r="0" b="0"/>
            </a:stretch>
          </a:blipFill>
        </p:spPr>
      </p:sp>
      <p:grpSp>
        <p:nvGrpSpPr>
          <p:cNvPr name="Group 8" id="8"/>
          <p:cNvGrpSpPr/>
          <p:nvPr/>
        </p:nvGrpSpPr>
        <p:grpSpPr>
          <a:xfrm rot="0">
            <a:off x="1782611" y="2483526"/>
            <a:ext cx="9610044" cy="1948998"/>
            <a:chOff x="0" y="0"/>
            <a:chExt cx="3682024" cy="746746"/>
          </a:xfrm>
        </p:grpSpPr>
        <p:sp>
          <p:nvSpPr>
            <p:cNvPr name="Freeform 9" id="9"/>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10" id="10"/>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2114655" y="2760542"/>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2142191" y="7210022"/>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4"/>
            <a:stretch>
              <a:fillRect l="0" t="-86495" r="0" b="0"/>
            </a:stretch>
          </a:blipFill>
        </p:spPr>
      </p:sp>
      <p:grpSp>
        <p:nvGrpSpPr>
          <p:cNvPr name="Group 13" id="13"/>
          <p:cNvGrpSpPr/>
          <p:nvPr/>
        </p:nvGrpSpPr>
        <p:grpSpPr>
          <a:xfrm rot="0">
            <a:off x="1782611" y="4648596"/>
            <a:ext cx="9610044" cy="1948998"/>
            <a:chOff x="0" y="0"/>
            <a:chExt cx="3682024" cy="746746"/>
          </a:xfrm>
        </p:grpSpPr>
        <p:sp>
          <p:nvSpPr>
            <p:cNvPr name="Freeform 14" id="14"/>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15" id="15"/>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Freeform 16" id="16"/>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7" id="17"/>
          <p:cNvGrpSpPr/>
          <p:nvPr/>
        </p:nvGrpSpPr>
        <p:grpSpPr>
          <a:xfrm rot="0">
            <a:off x="1782611" y="6813666"/>
            <a:ext cx="9610044" cy="1948998"/>
            <a:chOff x="0" y="0"/>
            <a:chExt cx="3682024" cy="746746"/>
          </a:xfrm>
        </p:grpSpPr>
        <p:sp>
          <p:nvSpPr>
            <p:cNvPr name="Freeform 18" id="18"/>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19" id="19"/>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Freeform 20" id="20"/>
          <p:cNvSpPr/>
          <p:nvPr/>
        </p:nvSpPr>
        <p:spPr>
          <a:xfrm flipH="false" flipV="false" rot="0">
            <a:off x="2114655" y="7090682"/>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2114655" y="5013549"/>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2" id="22"/>
          <p:cNvSpPr txBox="true"/>
          <p:nvPr/>
        </p:nvSpPr>
        <p:spPr>
          <a:xfrm rot="0">
            <a:off x="2142191" y="945755"/>
            <a:ext cx="7416941" cy="1231414"/>
          </a:xfrm>
          <a:prstGeom prst="rect">
            <a:avLst/>
          </a:prstGeom>
        </p:spPr>
        <p:txBody>
          <a:bodyPr anchor="t" rtlCol="false" tIns="0" lIns="0" bIns="0" rIns="0">
            <a:spAutoFit/>
          </a:bodyPr>
          <a:lstStyle/>
          <a:p>
            <a:pPr>
              <a:lnSpc>
                <a:spcPts val="10187"/>
              </a:lnSpc>
            </a:pPr>
            <a:r>
              <a:rPr lang="en-US" sz="7382" spc="723">
                <a:solidFill>
                  <a:srgbClr val="231F20"/>
                </a:solidFill>
                <a:latin typeface="Oswald Bold"/>
              </a:rPr>
              <a:t>PARÁMETROS</a:t>
            </a:r>
          </a:p>
        </p:txBody>
      </p:sp>
      <p:sp>
        <p:nvSpPr>
          <p:cNvPr name="TextBox 23" id="23"/>
          <p:cNvSpPr txBox="true"/>
          <p:nvPr/>
        </p:nvSpPr>
        <p:spPr>
          <a:xfrm rot="0">
            <a:off x="3549319" y="3050024"/>
            <a:ext cx="7132181" cy="768377"/>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Parámetros para las posibles transiciones entre los estados del autómata.</a:t>
            </a:r>
          </a:p>
        </p:txBody>
      </p:sp>
      <p:sp>
        <p:nvSpPr>
          <p:cNvPr name="TextBox 24" id="24"/>
          <p:cNvSpPr txBox="true"/>
          <p:nvPr/>
        </p:nvSpPr>
        <p:spPr>
          <a:xfrm rot="0">
            <a:off x="3549319" y="5215094"/>
            <a:ext cx="7132181" cy="768377"/>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Parámetros para las probabilidades de las transiciones entre estados.</a:t>
            </a:r>
          </a:p>
        </p:txBody>
      </p:sp>
      <p:sp>
        <p:nvSpPr>
          <p:cNvPr name="TextBox 25" id="25"/>
          <p:cNvSpPr txBox="true"/>
          <p:nvPr/>
        </p:nvSpPr>
        <p:spPr>
          <a:xfrm rot="0">
            <a:off x="3549319" y="7042105"/>
            <a:ext cx="7132181" cy="1154018"/>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Los parámetros correspondientes a la forma de los órganos donde se llevará a cabo la simulación.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257425"/>
            <a:chOff x="0" y="0"/>
            <a:chExt cx="4816593" cy="594548"/>
          </a:xfrm>
        </p:grpSpPr>
        <p:sp>
          <p:nvSpPr>
            <p:cNvPr name="Freeform 4" id="4"/>
            <p:cNvSpPr/>
            <p:nvPr/>
          </p:nvSpPr>
          <p:spPr>
            <a:xfrm flipH="false" flipV="false" rot="0">
              <a:off x="0" y="0"/>
              <a:ext cx="4816592" cy="594548"/>
            </a:xfrm>
            <a:custGeom>
              <a:avLst/>
              <a:gdLst/>
              <a:ahLst/>
              <a:cxnLst/>
              <a:rect r="r" b="b" t="t" l="l"/>
              <a:pathLst>
                <a:path h="594548" w="4816592">
                  <a:moveTo>
                    <a:pt x="0" y="0"/>
                  </a:moveTo>
                  <a:lnTo>
                    <a:pt x="4816592" y="0"/>
                  </a:lnTo>
                  <a:lnTo>
                    <a:pt x="4816592" y="594548"/>
                  </a:lnTo>
                  <a:lnTo>
                    <a:pt x="0" y="594548"/>
                  </a:lnTo>
                  <a:close/>
                </a:path>
              </a:pathLst>
            </a:custGeom>
            <a:solidFill>
              <a:srgbClr val="1A1A1A"/>
            </a:solidFill>
          </p:spPr>
        </p:sp>
        <p:sp>
          <p:nvSpPr>
            <p:cNvPr name="TextBox 5" id="5"/>
            <p:cNvSpPr txBox="true"/>
            <p:nvPr/>
          </p:nvSpPr>
          <p:spPr>
            <a:xfrm>
              <a:off x="0" y="-19050"/>
              <a:ext cx="4816593" cy="613598"/>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0" y="2257425"/>
            <a:ext cx="4473739" cy="636748"/>
            <a:chOff x="0" y="0"/>
            <a:chExt cx="1178269" cy="167703"/>
          </a:xfrm>
        </p:grpSpPr>
        <p:sp>
          <p:nvSpPr>
            <p:cNvPr name="Freeform 9" id="9"/>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A1A1A"/>
            </a:solidFill>
          </p:spPr>
        </p:sp>
        <p:sp>
          <p:nvSpPr>
            <p:cNvPr name="TextBox 10" id="10"/>
            <p:cNvSpPr txBox="true"/>
            <p:nvPr/>
          </p:nvSpPr>
          <p:spPr>
            <a:xfrm>
              <a:off x="0" y="-57150"/>
              <a:ext cx="1178269" cy="22485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states.json</a:t>
              </a:r>
            </a:p>
          </p:txBody>
        </p:sp>
      </p:grpSp>
      <p:grpSp>
        <p:nvGrpSpPr>
          <p:cNvPr name="Group 11" id="11"/>
          <p:cNvGrpSpPr/>
          <p:nvPr/>
        </p:nvGrpSpPr>
        <p:grpSpPr>
          <a:xfrm rot="0">
            <a:off x="8233321" y="3936004"/>
            <a:ext cx="9298501" cy="2890182"/>
            <a:chOff x="0" y="0"/>
            <a:chExt cx="1744696" cy="542290"/>
          </a:xfrm>
        </p:grpSpPr>
        <p:sp>
          <p:nvSpPr>
            <p:cNvPr name="Freeform 12" id="12"/>
            <p:cNvSpPr/>
            <p:nvPr/>
          </p:nvSpPr>
          <p:spPr>
            <a:xfrm flipH="false" flipV="false" rot="0">
              <a:off x="0" y="0"/>
              <a:ext cx="1744696" cy="542290"/>
            </a:xfrm>
            <a:custGeom>
              <a:avLst/>
              <a:gdLst/>
              <a:ahLst/>
              <a:cxnLst/>
              <a:rect r="r" b="b" t="t" l="l"/>
              <a:pathLst>
                <a:path h="542290" w="1744696">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name="TextBox 13" id="13"/>
            <p:cNvSpPr txBox="true"/>
            <p:nvPr/>
          </p:nvSpPr>
          <p:spPr>
            <a:xfrm>
              <a:off x="0" y="-19050"/>
              <a:ext cx="1744696" cy="561340"/>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717819" y="2894173"/>
            <a:ext cx="7037735" cy="7271856"/>
          </a:xfrm>
          <a:custGeom>
            <a:avLst/>
            <a:gdLst/>
            <a:ahLst/>
            <a:cxnLst/>
            <a:rect r="r" b="b" t="t" l="l"/>
            <a:pathLst>
              <a:path h="7271856" w="7037735">
                <a:moveTo>
                  <a:pt x="0" y="0"/>
                </a:moveTo>
                <a:lnTo>
                  <a:pt x="7037735" y="0"/>
                </a:lnTo>
                <a:lnTo>
                  <a:pt x="7037735" y="7271856"/>
                </a:lnTo>
                <a:lnTo>
                  <a:pt x="0" y="7271856"/>
                </a:lnTo>
                <a:lnTo>
                  <a:pt x="0" y="0"/>
                </a:lnTo>
                <a:close/>
              </a:path>
            </a:pathLst>
          </a:custGeom>
          <a:blipFill>
            <a:blip r:embed="rId5"/>
            <a:stretch>
              <a:fillRect l="0" t="0" r="-143818" b="-4308"/>
            </a:stretch>
          </a:blipFill>
        </p:spPr>
      </p:sp>
      <p:sp>
        <p:nvSpPr>
          <p:cNvPr name="TextBox 15" id="15"/>
          <p:cNvSpPr txBox="true"/>
          <p:nvPr/>
        </p:nvSpPr>
        <p:spPr>
          <a:xfrm rot="0">
            <a:off x="3690980" y="287052"/>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PARÁMETROS</a:t>
            </a:r>
          </a:p>
        </p:txBody>
      </p:sp>
      <p:sp>
        <p:nvSpPr>
          <p:cNvPr name="TextBox 16" id="16"/>
          <p:cNvSpPr txBox="true"/>
          <p:nvPr/>
        </p:nvSpPr>
        <p:spPr>
          <a:xfrm rot="0">
            <a:off x="8618461" y="4308915"/>
            <a:ext cx="8640839" cy="1779848"/>
          </a:xfrm>
          <a:prstGeom prst="rect">
            <a:avLst/>
          </a:prstGeom>
        </p:spPr>
        <p:txBody>
          <a:bodyPr anchor="t" rtlCol="false" tIns="0" lIns="0" bIns="0" rIns="0">
            <a:spAutoFit/>
          </a:bodyPr>
          <a:lstStyle/>
          <a:p>
            <a:pPr algn="ctr">
              <a:lnSpc>
                <a:spcPts val="3530"/>
              </a:lnSpc>
            </a:pPr>
            <a:r>
              <a:rPr lang="en-US" sz="2558" spc="250">
                <a:solidFill>
                  <a:srgbClr val="231F20"/>
                </a:solidFill>
                <a:latin typeface="DM Sans"/>
              </a:rPr>
              <a:t>Archivo de configuración que define los parámetros asociados al número de estados que pueden tener las células del autómata y sus descripciones.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257425"/>
            <a:chOff x="0" y="0"/>
            <a:chExt cx="4816593" cy="594548"/>
          </a:xfrm>
        </p:grpSpPr>
        <p:sp>
          <p:nvSpPr>
            <p:cNvPr name="Freeform 4" id="4"/>
            <p:cNvSpPr/>
            <p:nvPr/>
          </p:nvSpPr>
          <p:spPr>
            <a:xfrm flipH="false" flipV="false" rot="0">
              <a:off x="0" y="0"/>
              <a:ext cx="4816592" cy="594548"/>
            </a:xfrm>
            <a:custGeom>
              <a:avLst/>
              <a:gdLst/>
              <a:ahLst/>
              <a:cxnLst/>
              <a:rect r="r" b="b" t="t" l="l"/>
              <a:pathLst>
                <a:path h="594548" w="4816592">
                  <a:moveTo>
                    <a:pt x="0" y="0"/>
                  </a:moveTo>
                  <a:lnTo>
                    <a:pt x="4816592" y="0"/>
                  </a:lnTo>
                  <a:lnTo>
                    <a:pt x="4816592" y="594548"/>
                  </a:lnTo>
                  <a:lnTo>
                    <a:pt x="0" y="594548"/>
                  </a:lnTo>
                  <a:close/>
                </a:path>
              </a:pathLst>
            </a:custGeom>
            <a:solidFill>
              <a:srgbClr val="1A1A1A"/>
            </a:solidFill>
          </p:spPr>
        </p:sp>
        <p:sp>
          <p:nvSpPr>
            <p:cNvPr name="TextBox 5" id="5"/>
            <p:cNvSpPr txBox="true"/>
            <p:nvPr/>
          </p:nvSpPr>
          <p:spPr>
            <a:xfrm>
              <a:off x="0" y="-19050"/>
              <a:ext cx="4816593" cy="613598"/>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3814261" y="2449352"/>
            <a:ext cx="4473739" cy="636748"/>
            <a:chOff x="0" y="0"/>
            <a:chExt cx="1178269" cy="167703"/>
          </a:xfrm>
        </p:grpSpPr>
        <p:sp>
          <p:nvSpPr>
            <p:cNvPr name="Freeform 9" id="9"/>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A1A1A"/>
            </a:solidFill>
          </p:spPr>
        </p:sp>
        <p:sp>
          <p:nvSpPr>
            <p:cNvPr name="TextBox 10" id="10"/>
            <p:cNvSpPr txBox="true"/>
            <p:nvPr/>
          </p:nvSpPr>
          <p:spPr>
            <a:xfrm>
              <a:off x="0" y="-57150"/>
              <a:ext cx="1178269" cy="22485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organs.json</a:t>
              </a:r>
            </a:p>
          </p:txBody>
        </p:sp>
      </p:grpSp>
      <p:grpSp>
        <p:nvGrpSpPr>
          <p:cNvPr name="Group 11" id="11"/>
          <p:cNvGrpSpPr/>
          <p:nvPr/>
        </p:nvGrpSpPr>
        <p:grpSpPr>
          <a:xfrm rot="0">
            <a:off x="777000" y="5843123"/>
            <a:ext cx="8792171" cy="2644770"/>
            <a:chOff x="0" y="0"/>
            <a:chExt cx="1865539" cy="561172"/>
          </a:xfrm>
        </p:grpSpPr>
        <p:sp>
          <p:nvSpPr>
            <p:cNvPr name="Freeform 12" id="12"/>
            <p:cNvSpPr/>
            <p:nvPr/>
          </p:nvSpPr>
          <p:spPr>
            <a:xfrm flipH="false" flipV="false" rot="0">
              <a:off x="0" y="0"/>
              <a:ext cx="1865539" cy="561172"/>
            </a:xfrm>
            <a:custGeom>
              <a:avLst/>
              <a:gdLst/>
              <a:ahLst/>
              <a:cxnLst/>
              <a:rect r="r" b="b" t="t" l="l"/>
              <a:pathLst>
                <a:path h="561172" w="1865539">
                  <a:moveTo>
                    <a:pt x="0" y="0"/>
                  </a:moveTo>
                  <a:lnTo>
                    <a:pt x="1865539" y="0"/>
                  </a:lnTo>
                  <a:lnTo>
                    <a:pt x="1865539" y="561172"/>
                  </a:lnTo>
                  <a:lnTo>
                    <a:pt x="0" y="561172"/>
                  </a:lnTo>
                  <a:close/>
                </a:path>
              </a:pathLst>
            </a:custGeom>
            <a:solidFill>
              <a:srgbClr val="000000">
                <a:alpha val="0"/>
              </a:srgbClr>
            </a:solidFill>
            <a:ln w="38100" cap="sq">
              <a:solidFill>
                <a:srgbClr val="000000"/>
              </a:solidFill>
              <a:prstDash val="solid"/>
              <a:miter/>
            </a:ln>
          </p:spPr>
        </p:sp>
        <p:sp>
          <p:nvSpPr>
            <p:cNvPr name="TextBox 13" id="13"/>
            <p:cNvSpPr txBox="true"/>
            <p:nvPr/>
          </p:nvSpPr>
          <p:spPr>
            <a:xfrm>
              <a:off x="0" y="-19050"/>
              <a:ext cx="1865539" cy="580222"/>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10374612" y="3086100"/>
            <a:ext cx="7438429" cy="6172200"/>
          </a:xfrm>
          <a:custGeom>
            <a:avLst/>
            <a:gdLst/>
            <a:ahLst/>
            <a:cxnLst/>
            <a:rect r="r" b="b" t="t" l="l"/>
            <a:pathLst>
              <a:path h="6172200" w="7438429">
                <a:moveTo>
                  <a:pt x="0" y="0"/>
                </a:moveTo>
                <a:lnTo>
                  <a:pt x="7438429" y="0"/>
                </a:lnTo>
                <a:lnTo>
                  <a:pt x="7438429" y="6172200"/>
                </a:lnTo>
                <a:lnTo>
                  <a:pt x="0" y="6172200"/>
                </a:lnTo>
                <a:lnTo>
                  <a:pt x="0" y="0"/>
                </a:lnTo>
                <a:close/>
              </a:path>
            </a:pathLst>
          </a:custGeom>
          <a:blipFill>
            <a:blip r:embed="rId5"/>
            <a:stretch>
              <a:fillRect l="0" t="0" r="-160232" b="-57355"/>
            </a:stretch>
          </a:blipFill>
        </p:spPr>
      </p:sp>
      <p:sp>
        <p:nvSpPr>
          <p:cNvPr name="TextBox 15" id="15"/>
          <p:cNvSpPr txBox="true"/>
          <p:nvPr/>
        </p:nvSpPr>
        <p:spPr>
          <a:xfrm rot="0">
            <a:off x="3690980" y="287052"/>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PARÁMETROS</a:t>
            </a:r>
          </a:p>
        </p:txBody>
      </p:sp>
      <p:sp>
        <p:nvSpPr>
          <p:cNvPr name="TextBox 16" id="16"/>
          <p:cNvSpPr txBox="true"/>
          <p:nvPr/>
        </p:nvSpPr>
        <p:spPr>
          <a:xfrm rot="0">
            <a:off x="1334276" y="6178188"/>
            <a:ext cx="7677618" cy="1927014"/>
          </a:xfrm>
          <a:prstGeom prst="rect">
            <a:avLst/>
          </a:prstGeom>
        </p:spPr>
        <p:txBody>
          <a:bodyPr anchor="t" rtlCol="false" tIns="0" lIns="0" bIns="0" rIns="0">
            <a:spAutoFit/>
          </a:bodyPr>
          <a:lstStyle/>
          <a:p>
            <a:pPr algn="ctr">
              <a:lnSpc>
                <a:spcPts val="3846"/>
              </a:lnSpc>
            </a:pPr>
            <a:r>
              <a:rPr lang="en-US" sz="2786" spc="273">
                <a:solidFill>
                  <a:srgbClr val="231F20"/>
                </a:solidFill>
                <a:latin typeface="DM Sans"/>
              </a:rPr>
              <a:t> Archivo de configuración que define los parámetros asociados a la forma de los órganos donde se llevará a cabo la simulación.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grpSp>
        <p:nvGrpSpPr>
          <p:cNvPr name="Group 2" id="2"/>
          <p:cNvGrpSpPr/>
          <p:nvPr/>
        </p:nvGrpSpPr>
        <p:grpSpPr>
          <a:xfrm rot="0">
            <a:off x="-2770706" y="-3368517"/>
            <a:ext cx="4959890" cy="49598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9144000" y="1278539"/>
            <a:ext cx="13188954" cy="1318895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6639105" y="-5979128"/>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3986589">
            <a:off x="5084777" y="6259532"/>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4067044" y="1135664"/>
            <a:ext cx="7942168" cy="1396186"/>
          </a:xfrm>
          <a:prstGeom prst="rect">
            <a:avLst/>
          </a:prstGeom>
        </p:spPr>
        <p:txBody>
          <a:bodyPr anchor="t" rtlCol="false" tIns="0" lIns="0" bIns="0" rIns="0">
            <a:spAutoFit/>
          </a:bodyPr>
          <a:lstStyle/>
          <a:p>
            <a:pPr>
              <a:lnSpc>
                <a:spcPts val="11349"/>
              </a:lnSpc>
            </a:pPr>
            <a:r>
              <a:rPr lang="en-US" sz="8224" spc="806">
                <a:solidFill>
                  <a:srgbClr val="FFFFFF"/>
                </a:solidFill>
                <a:latin typeface="Oswald Bold"/>
              </a:rPr>
              <a:t>CONCLUSIONES</a:t>
            </a:r>
          </a:p>
        </p:txBody>
      </p:sp>
      <p:sp>
        <p:nvSpPr>
          <p:cNvPr name="TextBox 11" id="11"/>
          <p:cNvSpPr txBox="true"/>
          <p:nvPr/>
        </p:nvSpPr>
        <p:spPr>
          <a:xfrm rot="0">
            <a:off x="1333403" y="4012071"/>
            <a:ext cx="6373264" cy="5444780"/>
          </a:xfrm>
          <a:prstGeom prst="rect">
            <a:avLst/>
          </a:prstGeom>
        </p:spPr>
        <p:txBody>
          <a:bodyPr anchor="t" rtlCol="false" tIns="0" lIns="0" bIns="0" rIns="0">
            <a:spAutoFit/>
          </a:bodyPr>
          <a:lstStyle/>
          <a:p>
            <a:pPr algn="ctr">
              <a:lnSpc>
                <a:spcPts val="3354"/>
              </a:lnSpc>
            </a:pPr>
            <a:r>
              <a:rPr lang="en-US" sz="2430" spc="238">
                <a:solidFill>
                  <a:srgbClr val="F5FFF5"/>
                </a:solidFill>
                <a:latin typeface="DM Sans"/>
              </a:rPr>
              <a:t>La creación de una herramienta para simular el crecimiento tumoral utilizando un autómata celular en cualquier órgano del cuerpo humano representa un avance significativo en el campo de modelado y simulación de sistemas biológicos. Esta herramienta ofrece un enfoque innovador y flexible para estudiar el crecimiento tumoral, lo que tiene implicaciones importantes tanto en la investigación básica como en las aplicaciones clínicas</a:t>
            </a:r>
          </a:p>
        </p:txBody>
      </p:sp>
      <p:grpSp>
        <p:nvGrpSpPr>
          <p:cNvPr name="Group 12" id="12"/>
          <p:cNvGrpSpPr/>
          <p:nvPr/>
        </p:nvGrpSpPr>
        <p:grpSpPr>
          <a:xfrm rot="0">
            <a:off x="11803121" y="4050171"/>
            <a:ext cx="4858949" cy="4794814"/>
            <a:chOff x="0" y="0"/>
            <a:chExt cx="1279723" cy="1262832"/>
          </a:xfrm>
        </p:grpSpPr>
        <p:sp>
          <p:nvSpPr>
            <p:cNvPr name="Freeform 13" id="13"/>
            <p:cNvSpPr/>
            <p:nvPr/>
          </p:nvSpPr>
          <p:spPr>
            <a:xfrm flipH="false" flipV="false" rot="0">
              <a:off x="0" y="0"/>
              <a:ext cx="1279723" cy="1262832"/>
            </a:xfrm>
            <a:custGeom>
              <a:avLst/>
              <a:gdLst/>
              <a:ahLst/>
              <a:cxnLst/>
              <a:rect r="r" b="b" t="t" l="l"/>
              <a:pathLst>
                <a:path h="1262832" w="1279723">
                  <a:moveTo>
                    <a:pt x="0" y="0"/>
                  </a:moveTo>
                  <a:lnTo>
                    <a:pt x="1279723" y="0"/>
                  </a:lnTo>
                  <a:lnTo>
                    <a:pt x="1279723" y="1262832"/>
                  </a:lnTo>
                  <a:lnTo>
                    <a:pt x="0" y="1262832"/>
                  </a:lnTo>
                  <a:close/>
                </a:path>
              </a:pathLst>
            </a:custGeom>
            <a:solidFill>
              <a:srgbClr val="1A1A1A"/>
            </a:solidFill>
          </p:spPr>
        </p:sp>
        <p:sp>
          <p:nvSpPr>
            <p:cNvPr name="TextBox 14" id="14"/>
            <p:cNvSpPr txBox="true"/>
            <p:nvPr/>
          </p:nvSpPr>
          <p:spPr>
            <a:xfrm>
              <a:off x="0" y="-57150"/>
              <a:ext cx="1279723" cy="1319982"/>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15" id="15"/>
          <p:cNvSpPr/>
          <p:nvPr/>
        </p:nvSpPr>
        <p:spPr>
          <a:xfrm flipH="false" flipV="false" rot="0">
            <a:off x="12948141" y="4635716"/>
            <a:ext cx="2551375" cy="2622909"/>
          </a:xfrm>
          <a:custGeom>
            <a:avLst/>
            <a:gdLst/>
            <a:ahLst/>
            <a:cxnLst/>
            <a:rect r="r" b="b" t="t" l="l"/>
            <a:pathLst>
              <a:path h="2622909" w="2551375">
                <a:moveTo>
                  <a:pt x="0" y="0"/>
                </a:moveTo>
                <a:lnTo>
                  <a:pt x="2551375" y="0"/>
                </a:lnTo>
                <a:lnTo>
                  <a:pt x="2551375" y="2622909"/>
                </a:lnTo>
                <a:lnTo>
                  <a:pt x="0" y="26229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2076672" y="7520950"/>
            <a:ext cx="4311847" cy="637455"/>
          </a:xfrm>
          <a:prstGeom prst="rect">
            <a:avLst/>
          </a:prstGeom>
        </p:spPr>
        <p:txBody>
          <a:bodyPr anchor="t" rtlCol="false" tIns="0" lIns="0" bIns="0" rIns="0">
            <a:spAutoFit/>
          </a:bodyPr>
          <a:lstStyle/>
          <a:p>
            <a:pPr algn="ctr">
              <a:lnSpc>
                <a:spcPts val="5218"/>
              </a:lnSpc>
            </a:pPr>
            <a:r>
              <a:rPr lang="en-US" sz="3781" spc="370">
                <a:solidFill>
                  <a:srgbClr val="FDFBFB"/>
                </a:solidFill>
                <a:latin typeface="DM Sans Bold"/>
              </a:rPr>
              <a:t>CONCLUSIONES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720102" y="2466572"/>
            <a:ext cx="12057353" cy="1702517"/>
          </a:xfrm>
          <a:prstGeom prst="rect">
            <a:avLst/>
          </a:prstGeom>
        </p:spPr>
        <p:txBody>
          <a:bodyPr anchor="t" rtlCol="false" tIns="0" lIns="0" bIns="0" rIns="0">
            <a:spAutoFit/>
          </a:bodyPr>
          <a:lstStyle/>
          <a:p>
            <a:pPr>
              <a:lnSpc>
                <a:spcPts val="13948"/>
              </a:lnSpc>
            </a:pPr>
            <a:r>
              <a:rPr lang="en-US" sz="10107" spc="990">
                <a:solidFill>
                  <a:srgbClr val="FFFFFF"/>
                </a:solidFill>
                <a:latin typeface="Oswald Bold"/>
              </a:rPr>
              <a:t>RESUMEN</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781285" y="5105400"/>
            <a:ext cx="11006827" cy="3880866"/>
          </a:xfrm>
          <a:prstGeom prst="rect">
            <a:avLst/>
          </a:prstGeom>
        </p:spPr>
        <p:txBody>
          <a:bodyPr anchor="t" rtlCol="false" tIns="0" lIns="0" bIns="0" rIns="0">
            <a:spAutoFit/>
          </a:bodyPr>
          <a:lstStyle/>
          <a:p>
            <a:pPr algn="just">
              <a:lnSpc>
                <a:spcPts val="2621"/>
              </a:lnSpc>
            </a:pPr>
            <a:r>
              <a:rPr lang="en-US" sz="1899" spc="186">
                <a:solidFill>
                  <a:srgbClr val="F5FFF5"/>
                </a:solidFill>
                <a:latin typeface="DM Sans"/>
              </a:rPr>
              <a:t>El cáncer es una enfermedad caracterizada por el crecimiento descontrolado de células anormales en el cuerpo. La herramienta de simulación de crecimiento tumoral tridimensional que se está desarrollando permite una visualización detallada del crecimiento del tumor en diferentes partes del cuerpo humano. Esta herramienta utiliza un autómata celular y una red de pequeño mundo para crear conexiones entre las células, lo que permite una representación más precisa de las estructuras de los órganos y los tumores. Además, permite la carga de configuraciones y parámetros desde archivos externos, lo que proporciona una gran flexibilidad a la herramienta y permite personalizar la simulación según las necesidades específicas de cada caso. Para la representación en 3D, se utiliza la técnica de Marching Cubes, que permite una representación tridimensional detallada y precisa de los tumores.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0681500" y="1039152"/>
            <a:ext cx="6568275" cy="8229600"/>
          </a:xfrm>
          <a:custGeom>
            <a:avLst/>
            <a:gdLst/>
            <a:ahLst/>
            <a:cxnLst/>
            <a:rect r="r" b="b" t="t" l="l"/>
            <a:pathLst>
              <a:path h="8229600" w="6568275">
                <a:moveTo>
                  <a:pt x="0" y="0"/>
                </a:moveTo>
                <a:lnTo>
                  <a:pt x="6568275" y="0"/>
                </a:lnTo>
                <a:lnTo>
                  <a:pt x="6568275" y="8229600"/>
                </a:lnTo>
                <a:lnTo>
                  <a:pt x="0" y="8229600"/>
                </a:lnTo>
                <a:lnTo>
                  <a:pt x="0" y="0"/>
                </a:lnTo>
                <a:close/>
              </a:path>
            </a:pathLst>
          </a:custGeom>
          <a:blipFill>
            <a:blip r:embed="rId3"/>
            <a:stretch>
              <a:fillRect l="0" t="-8324" r="0" b="-8324"/>
            </a:stretch>
          </a:blipFill>
          <a:ln cap="sq">
            <a:noFill/>
            <a:prstDash val="solid"/>
            <a:miter/>
          </a:ln>
        </p:spPr>
      </p:sp>
      <p:sp>
        <p:nvSpPr>
          <p:cNvPr name="Freeform 7" id="7"/>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4"/>
            <a:stretch>
              <a:fillRect l="0" t="-86495" r="0" b="0"/>
            </a:stretch>
          </a:blipFill>
        </p:spPr>
      </p:sp>
      <p:grpSp>
        <p:nvGrpSpPr>
          <p:cNvPr name="Group 8" id="8"/>
          <p:cNvGrpSpPr/>
          <p:nvPr/>
        </p:nvGrpSpPr>
        <p:grpSpPr>
          <a:xfrm rot="0">
            <a:off x="1782611" y="2483526"/>
            <a:ext cx="9610044" cy="1948998"/>
            <a:chOff x="0" y="0"/>
            <a:chExt cx="3682024" cy="746746"/>
          </a:xfrm>
        </p:grpSpPr>
        <p:sp>
          <p:nvSpPr>
            <p:cNvPr name="Freeform 9" id="9"/>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10" id="10"/>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2114655" y="2760542"/>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2142191" y="7210022"/>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4"/>
            <a:stretch>
              <a:fillRect l="0" t="-86495" r="0" b="0"/>
            </a:stretch>
          </a:blipFill>
        </p:spPr>
      </p:sp>
      <p:grpSp>
        <p:nvGrpSpPr>
          <p:cNvPr name="Group 13" id="13"/>
          <p:cNvGrpSpPr/>
          <p:nvPr/>
        </p:nvGrpSpPr>
        <p:grpSpPr>
          <a:xfrm rot="0">
            <a:off x="1782611" y="4648596"/>
            <a:ext cx="9610044" cy="1948998"/>
            <a:chOff x="0" y="0"/>
            <a:chExt cx="3682024" cy="746746"/>
          </a:xfrm>
        </p:grpSpPr>
        <p:sp>
          <p:nvSpPr>
            <p:cNvPr name="Freeform 14" id="14"/>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15" id="15"/>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TextBox 16" id="16"/>
          <p:cNvSpPr txBox="true"/>
          <p:nvPr/>
        </p:nvSpPr>
        <p:spPr>
          <a:xfrm rot="0">
            <a:off x="2142191" y="945755"/>
            <a:ext cx="7416941" cy="1231414"/>
          </a:xfrm>
          <a:prstGeom prst="rect">
            <a:avLst/>
          </a:prstGeom>
        </p:spPr>
        <p:txBody>
          <a:bodyPr anchor="t" rtlCol="false" tIns="0" lIns="0" bIns="0" rIns="0">
            <a:spAutoFit/>
          </a:bodyPr>
          <a:lstStyle/>
          <a:p>
            <a:pPr>
              <a:lnSpc>
                <a:spcPts val="10187"/>
              </a:lnSpc>
            </a:pPr>
            <a:r>
              <a:rPr lang="en-US" sz="7382" spc="723">
                <a:solidFill>
                  <a:srgbClr val="231F20"/>
                </a:solidFill>
                <a:latin typeface="Oswald Bold"/>
              </a:rPr>
              <a:t>CONCLUSIONES</a:t>
            </a:r>
          </a:p>
        </p:txBody>
      </p:sp>
      <p:sp>
        <p:nvSpPr>
          <p:cNvPr name="TextBox 17" id="17"/>
          <p:cNvSpPr txBox="true"/>
          <p:nvPr/>
        </p:nvSpPr>
        <p:spPr>
          <a:xfrm rot="0">
            <a:off x="3549319" y="3050024"/>
            <a:ext cx="7132181" cy="1154018"/>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El crecimiento de un tumor puede visualizarse en 3D utilizando la técnica de Marching Cubes.</a:t>
            </a:r>
          </a:p>
        </p:txBody>
      </p:sp>
      <p:sp>
        <p:nvSpPr>
          <p:cNvPr name="TextBox 18" id="18"/>
          <p:cNvSpPr txBox="true"/>
          <p:nvPr/>
        </p:nvSpPr>
        <p:spPr>
          <a:xfrm rot="0">
            <a:off x="3549319" y="4790780"/>
            <a:ext cx="7499468" cy="1732728"/>
          </a:xfrm>
          <a:prstGeom prst="rect">
            <a:avLst/>
          </a:prstGeom>
        </p:spPr>
        <p:txBody>
          <a:bodyPr anchor="t" rtlCol="false" tIns="0" lIns="0" bIns="0" rIns="0">
            <a:spAutoFit/>
          </a:bodyPr>
          <a:lstStyle/>
          <a:p>
            <a:pPr algn="l" marL="0" indent="0" lvl="0">
              <a:lnSpc>
                <a:spcPts val="2753"/>
              </a:lnSpc>
              <a:spcBef>
                <a:spcPct val="0"/>
              </a:spcBef>
            </a:pPr>
            <a:r>
              <a:rPr lang="en-US" sz="1994" spc="195">
                <a:solidFill>
                  <a:srgbClr val="231F20"/>
                </a:solidFill>
                <a:latin typeface="DM Sans"/>
              </a:rPr>
              <a:t>La creación de una herramienta para simular el crecimiento de tumores utilizando un autómata celular en cualquier órgano del cuerpo humano representa un avance significativo en el campo de la modelización y simulación de sistemas biológicos.</a:t>
            </a:r>
          </a:p>
        </p:txBody>
      </p:sp>
      <p:sp>
        <p:nvSpPr>
          <p:cNvPr name="Freeform 19" id="19"/>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0" id="20"/>
          <p:cNvGrpSpPr/>
          <p:nvPr/>
        </p:nvGrpSpPr>
        <p:grpSpPr>
          <a:xfrm rot="0">
            <a:off x="1782611" y="6813666"/>
            <a:ext cx="9610044" cy="1948998"/>
            <a:chOff x="0" y="0"/>
            <a:chExt cx="3682024" cy="746746"/>
          </a:xfrm>
        </p:grpSpPr>
        <p:sp>
          <p:nvSpPr>
            <p:cNvPr name="Freeform 21" id="21"/>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22" id="22"/>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Freeform 23" id="23"/>
          <p:cNvSpPr/>
          <p:nvPr/>
        </p:nvSpPr>
        <p:spPr>
          <a:xfrm flipH="false" flipV="false" rot="0">
            <a:off x="2114655" y="7090682"/>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4" id="24"/>
          <p:cNvSpPr txBox="true"/>
          <p:nvPr/>
        </p:nvSpPr>
        <p:spPr>
          <a:xfrm rot="0">
            <a:off x="3549319" y="6854770"/>
            <a:ext cx="7132181" cy="1925300"/>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La capacidad de cargar configuraciones específicas y ajustar, agregar o eliminar parámetros que influyen en la realidad de la simulación permite adaptar el modelo a diferentes escenarios y condiciones.</a:t>
            </a:r>
          </a:p>
        </p:txBody>
      </p:sp>
      <p:sp>
        <p:nvSpPr>
          <p:cNvPr name="Freeform 25" id="25"/>
          <p:cNvSpPr/>
          <p:nvPr/>
        </p:nvSpPr>
        <p:spPr>
          <a:xfrm flipH="false" flipV="false" rot="0">
            <a:off x="2114655" y="5013549"/>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5307472" y="6672678"/>
            <a:ext cx="7673056" cy="7673056"/>
          </a:xfrm>
          <a:custGeom>
            <a:avLst/>
            <a:gdLst/>
            <a:ahLst/>
            <a:cxnLst/>
            <a:rect r="r" b="b" t="t" l="l"/>
            <a:pathLst>
              <a:path h="7673056" w="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024816" y="5501099"/>
            <a:ext cx="2238367" cy="2238367"/>
          </a:xfrm>
          <a:custGeom>
            <a:avLst/>
            <a:gdLst/>
            <a:ahLst/>
            <a:cxnLst/>
            <a:rect r="r" b="b" t="t" l="l"/>
            <a:pathLst>
              <a:path h="2238367" w="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1539534" y="7377531"/>
            <a:ext cx="2238367" cy="2238367"/>
          </a:xfrm>
          <a:custGeom>
            <a:avLst/>
            <a:gdLst/>
            <a:ahLst/>
            <a:cxnLst/>
            <a:rect r="r" b="b" t="t" l="l"/>
            <a:pathLst>
              <a:path h="2238367" w="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4510099" y="7377531"/>
            <a:ext cx="2238367" cy="2238367"/>
          </a:xfrm>
          <a:custGeom>
            <a:avLst/>
            <a:gdLst/>
            <a:ahLst/>
            <a:cxnLst/>
            <a:rect r="r" b="b" t="t" l="l"/>
            <a:pathLst>
              <a:path h="2238367" w="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2106315" y="7936159"/>
            <a:ext cx="1104804" cy="1121111"/>
          </a:xfrm>
          <a:custGeom>
            <a:avLst/>
            <a:gdLst/>
            <a:ahLst/>
            <a:cxnLst/>
            <a:rect r="r" b="b" t="t" l="l"/>
            <a:pathLst>
              <a:path h="1121111" w="1104804">
                <a:moveTo>
                  <a:pt x="0" y="0"/>
                </a:moveTo>
                <a:lnTo>
                  <a:pt x="1104805" y="0"/>
                </a:lnTo>
                <a:lnTo>
                  <a:pt x="1104805" y="1121111"/>
                </a:lnTo>
                <a:lnTo>
                  <a:pt x="0" y="11211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0" id="10"/>
          <p:cNvGrpSpPr/>
          <p:nvPr/>
        </p:nvGrpSpPr>
        <p:grpSpPr>
          <a:xfrm rot="0">
            <a:off x="1774426" y="3206190"/>
            <a:ext cx="3474003" cy="647719"/>
            <a:chOff x="0" y="0"/>
            <a:chExt cx="914964" cy="170593"/>
          </a:xfrm>
        </p:grpSpPr>
        <p:sp>
          <p:nvSpPr>
            <p:cNvPr name="Freeform 11" id="11"/>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2" id="12"/>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Objective n° 1</a:t>
              </a:r>
            </a:p>
          </p:txBody>
        </p:sp>
      </p:grpSp>
      <p:sp>
        <p:nvSpPr>
          <p:cNvPr name="TextBox 13" id="13"/>
          <p:cNvSpPr txBox="true"/>
          <p:nvPr/>
        </p:nvSpPr>
        <p:spPr>
          <a:xfrm rot="0">
            <a:off x="2736150" y="66110"/>
            <a:ext cx="11552977" cy="2378080"/>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¿CUÁNTO PROGRESO SE HA LOGRADO HASTA AHORA?</a:t>
            </a:r>
          </a:p>
        </p:txBody>
      </p:sp>
      <p:sp>
        <p:nvSpPr>
          <p:cNvPr name="TextBox 14" id="14"/>
          <p:cNvSpPr txBox="true"/>
          <p:nvPr/>
        </p:nvSpPr>
        <p:spPr>
          <a:xfrm rot="0">
            <a:off x="1830975" y="4045241"/>
            <a:ext cx="3360904" cy="1363742"/>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231F20"/>
                </a:solidFill>
                <a:latin typeface="DM Sans"/>
              </a:rPr>
              <a:t>La carga y el uso de parámetros para la simulación han sido implementados.</a:t>
            </a:r>
          </a:p>
        </p:txBody>
      </p:sp>
      <p:grpSp>
        <p:nvGrpSpPr>
          <p:cNvPr name="Group 15" id="15"/>
          <p:cNvGrpSpPr/>
          <p:nvPr/>
        </p:nvGrpSpPr>
        <p:grpSpPr>
          <a:xfrm rot="0">
            <a:off x="7218805" y="3206190"/>
            <a:ext cx="3474003" cy="647719"/>
            <a:chOff x="0" y="0"/>
            <a:chExt cx="914964" cy="170593"/>
          </a:xfrm>
        </p:grpSpPr>
        <p:sp>
          <p:nvSpPr>
            <p:cNvPr name="Freeform 16" id="16"/>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7" id="17"/>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Objective n° 2</a:t>
              </a:r>
            </a:p>
          </p:txBody>
        </p:sp>
      </p:grpSp>
      <p:sp>
        <p:nvSpPr>
          <p:cNvPr name="TextBox 18" id="18"/>
          <p:cNvSpPr txBox="true"/>
          <p:nvPr/>
        </p:nvSpPr>
        <p:spPr>
          <a:xfrm rot="0">
            <a:off x="6138875" y="4042536"/>
            <a:ext cx="6254887" cy="1020842"/>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231F20"/>
                </a:solidFill>
                <a:latin typeface="DM Sans"/>
              </a:rPr>
              <a:t>El motor para simular el crecimiento de un tumor en órganos pequeños ha sido implementado.</a:t>
            </a:r>
          </a:p>
        </p:txBody>
      </p:sp>
      <p:grpSp>
        <p:nvGrpSpPr>
          <p:cNvPr name="Group 19" id="19"/>
          <p:cNvGrpSpPr/>
          <p:nvPr/>
        </p:nvGrpSpPr>
        <p:grpSpPr>
          <a:xfrm rot="0">
            <a:off x="13284209" y="3206190"/>
            <a:ext cx="3474003" cy="647719"/>
            <a:chOff x="0" y="0"/>
            <a:chExt cx="914964" cy="170593"/>
          </a:xfrm>
        </p:grpSpPr>
        <p:sp>
          <p:nvSpPr>
            <p:cNvPr name="Freeform 20" id="20"/>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21" id="21"/>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Objective n° 3</a:t>
              </a:r>
            </a:p>
          </p:txBody>
        </p:sp>
      </p:grpSp>
      <p:sp>
        <p:nvSpPr>
          <p:cNvPr name="TextBox 22" id="22"/>
          <p:cNvSpPr txBox="true"/>
          <p:nvPr/>
        </p:nvSpPr>
        <p:spPr>
          <a:xfrm rot="0">
            <a:off x="13340758" y="4045241"/>
            <a:ext cx="3360904" cy="1020842"/>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231F20"/>
                </a:solidFill>
                <a:latin typeface="DM Sans"/>
              </a:rPr>
              <a:t>El grafo de celdas con sus conexiones ha sido visualizado y analizado.</a:t>
            </a:r>
          </a:p>
        </p:txBody>
      </p:sp>
      <p:sp>
        <p:nvSpPr>
          <p:cNvPr name="Freeform 23" id="2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5307472" y="6672678"/>
            <a:ext cx="7673056" cy="7673056"/>
          </a:xfrm>
          <a:custGeom>
            <a:avLst/>
            <a:gdLst/>
            <a:ahLst/>
            <a:cxnLst/>
            <a:rect r="r" b="b" t="t" l="l"/>
            <a:pathLst>
              <a:path h="7673056" w="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024816" y="5501099"/>
            <a:ext cx="2238367" cy="2238367"/>
          </a:xfrm>
          <a:custGeom>
            <a:avLst/>
            <a:gdLst/>
            <a:ahLst/>
            <a:cxnLst/>
            <a:rect r="r" b="b" t="t" l="l"/>
            <a:pathLst>
              <a:path h="2238367" w="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1539534" y="7377531"/>
            <a:ext cx="2238367" cy="2238367"/>
          </a:xfrm>
          <a:custGeom>
            <a:avLst/>
            <a:gdLst/>
            <a:ahLst/>
            <a:cxnLst/>
            <a:rect r="r" b="b" t="t" l="l"/>
            <a:pathLst>
              <a:path h="2238367" w="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4510099" y="7377531"/>
            <a:ext cx="2238367" cy="2238367"/>
          </a:xfrm>
          <a:custGeom>
            <a:avLst/>
            <a:gdLst/>
            <a:ahLst/>
            <a:cxnLst/>
            <a:rect r="r" b="b" t="t" l="l"/>
            <a:pathLst>
              <a:path h="2238367" w="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2106315" y="7936159"/>
            <a:ext cx="1104804" cy="1121111"/>
          </a:xfrm>
          <a:custGeom>
            <a:avLst/>
            <a:gdLst/>
            <a:ahLst/>
            <a:cxnLst/>
            <a:rect r="r" b="b" t="t" l="l"/>
            <a:pathLst>
              <a:path h="1121111" w="1104804">
                <a:moveTo>
                  <a:pt x="0" y="0"/>
                </a:moveTo>
                <a:lnTo>
                  <a:pt x="1104805" y="0"/>
                </a:lnTo>
                <a:lnTo>
                  <a:pt x="1104805" y="1121111"/>
                </a:lnTo>
                <a:lnTo>
                  <a:pt x="0" y="11211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0" id="10"/>
          <p:cNvGrpSpPr/>
          <p:nvPr/>
        </p:nvGrpSpPr>
        <p:grpSpPr>
          <a:xfrm rot="0">
            <a:off x="1774426" y="3206190"/>
            <a:ext cx="3474003" cy="647719"/>
            <a:chOff x="0" y="0"/>
            <a:chExt cx="914964" cy="170593"/>
          </a:xfrm>
        </p:grpSpPr>
        <p:sp>
          <p:nvSpPr>
            <p:cNvPr name="Freeform 11" id="11"/>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2" id="12"/>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Objective n° 4</a:t>
              </a:r>
            </a:p>
          </p:txBody>
        </p:sp>
      </p:grpSp>
      <p:sp>
        <p:nvSpPr>
          <p:cNvPr name="TextBox 13" id="13"/>
          <p:cNvSpPr txBox="true"/>
          <p:nvPr/>
        </p:nvSpPr>
        <p:spPr>
          <a:xfrm rot="0">
            <a:off x="2710980" y="66110"/>
            <a:ext cx="11552977" cy="2378080"/>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¿CUÁNTO PROGRESO SE HA LOGRADO HASTA AHORA?</a:t>
            </a:r>
          </a:p>
        </p:txBody>
      </p:sp>
      <p:sp>
        <p:nvSpPr>
          <p:cNvPr name="TextBox 14" id="14"/>
          <p:cNvSpPr txBox="true"/>
          <p:nvPr/>
        </p:nvSpPr>
        <p:spPr>
          <a:xfrm rot="0">
            <a:off x="1830975" y="4045241"/>
            <a:ext cx="3360904" cy="1363742"/>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231F20"/>
                </a:solidFill>
                <a:latin typeface="DM Sans"/>
              </a:rPr>
              <a:t>El tamaño que tomará el tumor durante la simulación se puede visualizar.</a:t>
            </a:r>
          </a:p>
        </p:txBody>
      </p:sp>
      <p:grpSp>
        <p:nvGrpSpPr>
          <p:cNvPr name="Group 15" id="15"/>
          <p:cNvGrpSpPr/>
          <p:nvPr/>
        </p:nvGrpSpPr>
        <p:grpSpPr>
          <a:xfrm rot="0">
            <a:off x="7218805" y="3206190"/>
            <a:ext cx="3474003" cy="647719"/>
            <a:chOff x="0" y="0"/>
            <a:chExt cx="914964" cy="170593"/>
          </a:xfrm>
        </p:grpSpPr>
        <p:sp>
          <p:nvSpPr>
            <p:cNvPr name="Freeform 16" id="16"/>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7" id="17"/>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Objective n° 5</a:t>
              </a:r>
            </a:p>
          </p:txBody>
        </p:sp>
      </p:grpSp>
      <p:sp>
        <p:nvSpPr>
          <p:cNvPr name="TextBox 18" id="18"/>
          <p:cNvSpPr txBox="true"/>
          <p:nvPr/>
        </p:nvSpPr>
        <p:spPr>
          <a:xfrm rot="0">
            <a:off x="6138875" y="4042536"/>
            <a:ext cx="6254887" cy="677942"/>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231F20"/>
                </a:solidFill>
                <a:latin typeface="DM Sans"/>
              </a:rPr>
              <a:t>El código para renderizar la forma que tendrá el tumor ha sido implementado.</a:t>
            </a:r>
          </a:p>
        </p:txBody>
      </p:sp>
      <p:grpSp>
        <p:nvGrpSpPr>
          <p:cNvPr name="Group 19" id="19"/>
          <p:cNvGrpSpPr/>
          <p:nvPr/>
        </p:nvGrpSpPr>
        <p:grpSpPr>
          <a:xfrm rot="0">
            <a:off x="13293734" y="3206190"/>
            <a:ext cx="3474003" cy="647719"/>
            <a:chOff x="0" y="0"/>
            <a:chExt cx="914964" cy="170593"/>
          </a:xfrm>
        </p:grpSpPr>
        <p:sp>
          <p:nvSpPr>
            <p:cNvPr name="Freeform 20" id="20"/>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21" id="21"/>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Objective n° 6</a:t>
              </a:r>
            </a:p>
          </p:txBody>
        </p:sp>
      </p:grpSp>
      <p:sp>
        <p:nvSpPr>
          <p:cNvPr name="TextBox 22" id="22"/>
          <p:cNvSpPr txBox="true"/>
          <p:nvPr/>
        </p:nvSpPr>
        <p:spPr>
          <a:xfrm rot="0">
            <a:off x="13340758" y="4045241"/>
            <a:ext cx="3360904" cy="335042"/>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231F20"/>
                </a:solidFill>
                <a:latin typeface="DM Sans"/>
              </a:rPr>
              <a:t>Muchas otras mejoras.</a:t>
            </a:r>
          </a:p>
        </p:txBody>
      </p:sp>
      <p:sp>
        <p:nvSpPr>
          <p:cNvPr name="Freeform 23" id="2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703628" y="3670771"/>
            <a:ext cx="2932415" cy="2351362"/>
            <a:chOff x="0" y="0"/>
            <a:chExt cx="1075555" cy="862436"/>
          </a:xfrm>
        </p:grpSpPr>
        <p:sp>
          <p:nvSpPr>
            <p:cNvPr name="Freeform 5" id="5"/>
            <p:cNvSpPr/>
            <p:nvPr/>
          </p:nvSpPr>
          <p:spPr>
            <a:xfrm flipH="false" flipV="false" rot="0">
              <a:off x="0" y="0"/>
              <a:ext cx="1075555" cy="862436"/>
            </a:xfrm>
            <a:custGeom>
              <a:avLst/>
              <a:gdLst/>
              <a:ahLst/>
              <a:cxnLst/>
              <a:rect r="r" b="b" t="t" l="l"/>
              <a:pathLst>
                <a:path h="862436" w="1075555">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6" id="6"/>
            <p:cNvSpPr txBox="true"/>
            <p:nvPr/>
          </p:nvSpPr>
          <p:spPr>
            <a:xfrm>
              <a:off x="0" y="-19050"/>
              <a:ext cx="1075555" cy="881486"/>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2703628" y="6253499"/>
            <a:ext cx="2932415" cy="847111"/>
            <a:chOff x="0" y="0"/>
            <a:chExt cx="1075555" cy="310705"/>
          </a:xfrm>
        </p:grpSpPr>
        <p:sp>
          <p:nvSpPr>
            <p:cNvPr name="Freeform 8" id="8"/>
            <p:cNvSpPr/>
            <p:nvPr/>
          </p:nvSpPr>
          <p:spPr>
            <a:xfrm flipH="false" flipV="false" rot="0">
              <a:off x="0" y="0"/>
              <a:ext cx="1075555" cy="310705"/>
            </a:xfrm>
            <a:custGeom>
              <a:avLst/>
              <a:gdLst/>
              <a:ahLst/>
              <a:cxnLst/>
              <a:rect r="r" b="b" t="t" l="l"/>
              <a:pathLst>
                <a:path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9" id="9"/>
            <p:cNvSpPr txBox="true"/>
            <p:nvPr/>
          </p:nvSpPr>
          <p:spPr>
            <a:xfrm>
              <a:off x="0" y="-19050"/>
              <a:ext cx="1075555" cy="329755"/>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7561811" y="4339548"/>
            <a:ext cx="2932415" cy="2351362"/>
            <a:chOff x="0" y="0"/>
            <a:chExt cx="1075555" cy="862436"/>
          </a:xfrm>
        </p:grpSpPr>
        <p:sp>
          <p:nvSpPr>
            <p:cNvPr name="Freeform 11" id="11"/>
            <p:cNvSpPr/>
            <p:nvPr/>
          </p:nvSpPr>
          <p:spPr>
            <a:xfrm flipH="false" flipV="false" rot="0">
              <a:off x="0" y="0"/>
              <a:ext cx="1075555" cy="862436"/>
            </a:xfrm>
            <a:custGeom>
              <a:avLst/>
              <a:gdLst/>
              <a:ahLst/>
              <a:cxnLst/>
              <a:rect r="r" b="b" t="t" l="l"/>
              <a:pathLst>
                <a:path h="862436" w="1075555">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12" id="12"/>
            <p:cNvSpPr txBox="true"/>
            <p:nvPr/>
          </p:nvSpPr>
          <p:spPr>
            <a:xfrm>
              <a:off x="0" y="-19050"/>
              <a:ext cx="1075555" cy="881486"/>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7514267" y="7100610"/>
            <a:ext cx="2932415" cy="847111"/>
            <a:chOff x="0" y="0"/>
            <a:chExt cx="1075555" cy="310705"/>
          </a:xfrm>
        </p:grpSpPr>
        <p:sp>
          <p:nvSpPr>
            <p:cNvPr name="Freeform 14" id="14"/>
            <p:cNvSpPr/>
            <p:nvPr/>
          </p:nvSpPr>
          <p:spPr>
            <a:xfrm flipH="false" flipV="false" rot="0">
              <a:off x="0" y="0"/>
              <a:ext cx="1075555" cy="310705"/>
            </a:xfrm>
            <a:custGeom>
              <a:avLst/>
              <a:gdLst/>
              <a:ahLst/>
              <a:cxnLst/>
              <a:rect r="r" b="b" t="t" l="l"/>
              <a:pathLst>
                <a:path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15" id="15"/>
            <p:cNvSpPr txBox="true"/>
            <p:nvPr/>
          </p:nvSpPr>
          <p:spPr>
            <a:xfrm>
              <a:off x="0" y="-19050"/>
              <a:ext cx="1075555" cy="329755"/>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11489847" y="2963842"/>
            <a:ext cx="2932415" cy="2351362"/>
            <a:chOff x="0" y="0"/>
            <a:chExt cx="1075555" cy="862436"/>
          </a:xfrm>
        </p:grpSpPr>
        <p:sp>
          <p:nvSpPr>
            <p:cNvPr name="Freeform 17" id="17"/>
            <p:cNvSpPr/>
            <p:nvPr/>
          </p:nvSpPr>
          <p:spPr>
            <a:xfrm flipH="false" flipV="false" rot="0">
              <a:off x="0" y="0"/>
              <a:ext cx="1075555" cy="862436"/>
            </a:xfrm>
            <a:custGeom>
              <a:avLst/>
              <a:gdLst/>
              <a:ahLst/>
              <a:cxnLst/>
              <a:rect r="r" b="b" t="t" l="l"/>
              <a:pathLst>
                <a:path h="862436" w="1075555">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18" id="18"/>
            <p:cNvSpPr txBox="true"/>
            <p:nvPr/>
          </p:nvSpPr>
          <p:spPr>
            <a:xfrm>
              <a:off x="0" y="-19050"/>
              <a:ext cx="1075555" cy="881486"/>
            </a:xfrm>
            <a:prstGeom prst="rect">
              <a:avLst/>
            </a:prstGeom>
          </p:spPr>
          <p:txBody>
            <a:bodyPr anchor="ctr" rtlCol="false" tIns="50800" lIns="50800" bIns="50800" rIns="50800"/>
            <a:lstStyle/>
            <a:p>
              <a:pPr algn="ctr">
                <a:lnSpc>
                  <a:spcPts val="2859"/>
                </a:lnSpc>
              </a:pPr>
            </a:p>
          </p:txBody>
        </p:sp>
      </p:grpSp>
      <p:grpSp>
        <p:nvGrpSpPr>
          <p:cNvPr name="Group 19" id="19"/>
          <p:cNvGrpSpPr/>
          <p:nvPr/>
        </p:nvGrpSpPr>
        <p:grpSpPr>
          <a:xfrm rot="0">
            <a:off x="11489847" y="5515229"/>
            <a:ext cx="2932415" cy="847111"/>
            <a:chOff x="0" y="0"/>
            <a:chExt cx="1075555" cy="310705"/>
          </a:xfrm>
        </p:grpSpPr>
        <p:sp>
          <p:nvSpPr>
            <p:cNvPr name="Freeform 20" id="20"/>
            <p:cNvSpPr/>
            <p:nvPr/>
          </p:nvSpPr>
          <p:spPr>
            <a:xfrm flipH="false" flipV="false" rot="0">
              <a:off x="0" y="0"/>
              <a:ext cx="1075555" cy="310705"/>
            </a:xfrm>
            <a:custGeom>
              <a:avLst/>
              <a:gdLst/>
              <a:ahLst/>
              <a:cxnLst/>
              <a:rect r="r" b="b" t="t" l="l"/>
              <a:pathLst>
                <a:path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21" id="21"/>
            <p:cNvSpPr txBox="true"/>
            <p:nvPr/>
          </p:nvSpPr>
          <p:spPr>
            <a:xfrm>
              <a:off x="0" y="-19050"/>
              <a:ext cx="1075555" cy="329755"/>
            </a:xfrm>
            <a:prstGeom prst="rect">
              <a:avLst/>
            </a:prstGeom>
          </p:spPr>
          <p:txBody>
            <a:bodyPr anchor="ctr" rtlCol="false" tIns="50800" lIns="50800" bIns="50800" rIns="50800"/>
            <a:lstStyle/>
            <a:p>
              <a:pPr algn="ctr">
                <a:lnSpc>
                  <a:spcPts val="2859"/>
                </a:lnSpc>
              </a:pPr>
            </a:p>
          </p:txBody>
        </p:sp>
      </p:grpSp>
      <p:sp>
        <p:nvSpPr>
          <p:cNvPr name="Freeform 22" id="22"/>
          <p:cNvSpPr/>
          <p:nvPr/>
        </p:nvSpPr>
        <p:spPr>
          <a:xfrm flipH="false" flipV="false" rot="-1885381">
            <a:off x="10601659" y="6991176"/>
            <a:ext cx="1776375" cy="501826"/>
          </a:xfrm>
          <a:custGeom>
            <a:avLst/>
            <a:gdLst/>
            <a:ahLst/>
            <a:cxnLst/>
            <a:rect r="r" b="b" t="t" l="l"/>
            <a:pathLst>
              <a:path h="501826" w="1776375">
                <a:moveTo>
                  <a:pt x="0" y="0"/>
                </a:moveTo>
                <a:lnTo>
                  <a:pt x="1776375" y="0"/>
                </a:lnTo>
                <a:lnTo>
                  <a:pt x="1776375" y="501826"/>
                </a:lnTo>
                <a:lnTo>
                  <a:pt x="0" y="501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87477" y="1068962"/>
            <a:ext cx="8904094" cy="1594138"/>
          </a:xfrm>
          <a:prstGeom prst="rect">
            <a:avLst/>
          </a:prstGeom>
        </p:spPr>
        <p:txBody>
          <a:bodyPr anchor="t" rtlCol="false" tIns="0" lIns="0" bIns="0" rIns="0">
            <a:spAutoFit/>
          </a:bodyPr>
          <a:lstStyle/>
          <a:p>
            <a:pPr algn="ctr" marL="0" indent="0" lvl="0">
              <a:lnSpc>
                <a:spcPts val="13015"/>
              </a:lnSpc>
              <a:spcBef>
                <a:spcPct val="0"/>
              </a:spcBef>
            </a:pPr>
            <a:r>
              <a:rPr lang="en-US" sz="9431" spc="924">
                <a:solidFill>
                  <a:srgbClr val="231F20"/>
                </a:solidFill>
                <a:latin typeface="Oswald Bold"/>
              </a:rPr>
              <a:t>NEXT STEPS</a:t>
            </a:r>
          </a:p>
        </p:txBody>
      </p:sp>
      <p:sp>
        <p:nvSpPr>
          <p:cNvPr name="TextBox 24" id="24"/>
          <p:cNvSpPr txBox="true"/>
          <p:nvPr/>
        </p:nvSpPr>
        <p:spPr>
          <a:xfrm rot="0">
            <a:off x="2891544" y="6423241"/>
            <a:ext cx="2556583" cy="458848"/>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231F20"/>
                </a:solidFill>
                <a:latin typeface="Oswald"/>
              </a:rPr>
              <a:t>STEP 1</a:t>
            </a:r>
          </a:p>
        </p:txBody>
      </p:sp>
      <p:sp>
        <p:nvSpPr>
          <p:cNvPr name="TextBox 25" id="25"/>
          <p:cNvSpPr txBox="true"/>
          <p:nvPr/>
        </p:nvSpPr>
        <p:spPr>
          <a:xfrm rot="0">
            <a:off x="2819459" y="3708693"/>
            <a:ext cx="2700752" cy="2604351"/>
          </a:xfrm>
          <a:prstGeom prst="rect">
            <a:avLst/>
          </a:prstGeom>
        </p:spPr>
        <p:txBody>
          <a:bodyPr anchor="t" rtlCol="false" tIns="0" lIns="0" bIns="0" rIns="0">
            <a:spAutoFit/>
          </a:bodyPr>
          <a:lstStyle/>
          <a:p>
            <a:pPr algn="ctr">
              <a:lnSpc>
                <a:spcPts val="2338"/>
              </a:lnSpc>
            </a:pPr>
            <a:r>
              <a:rPr lang="en-US" sz="1670">
                <a:solidFill>
                  <a:srgbClr val="100F0D"/>
                </a:solidFill>
                <a:latin typeface="Montserrat Light"/>
              </a:rPr>
              <a:t>La mejora de todas las anteriores, por ejemplo, mejorar la implementación del renderizado en 3D utilizando Cubos de Marcha para obtener caras y triángulos más suaves.</a:t>
            </a:r>
          </a:p>
        </p:txBody>
      </p:sp>
      <p:sp>
        <p:nvSpPr>
          <p:cNvPr name="TextBox 26" id="26"/>
          <p:cNvSpPr txBox="true"/>
          <p:nvPr/>
        </p:nvSpPr>
        <p:spPr>
          <a:xfrm rot="0">
            <a:off x="7702183" y="7270352"/>
            <a:ext cx="2556583" cy="458848"/>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231F20"/>
                </a:solidFill>
                <a:latin typeface="Oswald"/>
              </a:rPr>
              <a:t>STEP 2</a:t>
            </a:r>
          </a:p>
        </p:txBody>
      </p:sp>
      <p:sp>
        <p:nvSpPr>
          <p:cNvPr name="TextBox 27" id="27"/>
          <p:cNvSpPr txBox="true"/>
          <p:nvPr/>
        </p:nvSpPr>
        <p:spPr>
          <a:xfrm rot="0">
            <a:off x="7724377" y="4817877"/>
            <a:ext cx="2534389" cy="1149794"/>
          </a:xfrm>
          <a:prstGeom prst="rect">
            <a:avLst/>
          </a:prstGeom>
        </p:spPr>
        <p:txBody>
          <a:bodyPr anchor="t" rtlCol="false" tIns="0" lIns="0" bIns="0" rIns="0">
            <a:spAutoFit/>
          </a:bodyPr>
          <a:lstStyle/>
          <a:p>
            <a:pPr algn="ctr">
              <a:lnSpc>
                <a:spcPts val="2338"/>
              </a:lnSpc>
            </a:pPr>
            <a:r>
              <a:rPr lang="en-US" sz="1670">
                <a:solidFill>
                  <a:srgbClr val="100F0D"/>
                </a:solidFill>
                <a:latin typeface="Montserrat Light"/>
              </a:rPr>
              <a:t>Implementar cambios entre estados siguiendo los detalles encontrados en la literatura.</a:t>
            </a:r>
          </a:p>
        </p:txBody>
      </p:sp>
      <p:sp>
        <p:nvSpPr>
          <p:cNvPr name="TextBox 28" id="28"/>
          <p:cNvSpPr txBox="true"/>
          <p:nvPr/>
        </p:nvSpPr>
        <p:spPr>
          <a:xfrm rot="0">
            <a:off x="11677763" y="5684972"/>
            <a:ext cx="2556583" cy="458848"/>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231F20"/>
                </a:solidFill>
                <a:latin typeface="Oswald"/>
              </a:rPr>
              <a:t>STEP 3</a:t>
            </a:r>
          </a:p>
        </p:txBody>
      </p:sp>
      <p:sp>
        <p:nvSpPr>
          <p:cNvPr name="TextBox 29" id="29"/>
          <p:cNvSpPr txBox="true"/>
          <p:nvPr/>
        </p:nvSpPr>
        <p:spPr>
          <a:xfrm rot="0">
            <a:off x="11699957" y="3141905"/>
            <a:ext cx="2534389" cy="2022528"/>
          </a:xfrm>
          <a:prstGeom prst="rect">
            <a:avLst/>
          </a:prstGeom>
        </p:spPr>
        <p:txBody>
          <a:bodyPr anchor="t" rtlCol="false" tIns="0" lIns="0" bIns="0" rIns="0">
            <a:spAutoFit/>
          </a:bodyPr>
          <a:lstStyle/>
          <a:p>
            <a:pPr algn="ctr">
              <a:lnSpc>
                <a:spcPts val="2338"/>
              </a:lnSpc>
            </a:pPr>
            <a:r>
              <a:rPr lang="en-US" sz="1670">
                <a:solidFill>
                  <a:srgbClr val="100F0D"/>
                </a:solidFill>
                <a:latin typeface="Montserrat Light"/>
              </a:rPr>
              <a:t>Implementar algoritmos eficientes para procesar grandes cantidades de células y sus conexiones, estamos hablando de millones de ambas.</a:t>
            </a:r>
          </a:p>
        </p:txBody>
      </p:sp>
      <p:sp>
        <p:nvSpPr>
          <p:cNvPr name="Freeform 30" id="30"/>
          <p:cNvSpPr/>
          <p:nvPr/>
        </p:nvSpPr>
        <p:spPr>
          <a:xfrm flipH="true" flipV="false" rot="-8970905">
            <a:off x="5780926" y="6606438"/>
            <a:ext cx="1776375" cy="501826"/>
          </a:xfrm>
          <a:custGeom>
            <a:avLst/>
            <a:gdLst/>
            <a:ahLst/>
            <a:cxnLst/>
            <a:rect r="r" b="b" t="t" l="l"/>
            <a:pathLst>
              <a:path h="501826" w="1776375">
                <a:moveTo>
                  <a:pt x="1776374" y="0"/>
                </a:moveTo>
                <a:lnTo>
                  <a:pt x="0" y="0"/>
                </a:lnTo>
                <a:lnTo>
                  <a:pt x="0" y="501825"/>
                </a:lnTo>
                <a:lnTo>
                  <a:pt x="1776374" y="501825"/>
                </a:lnTo>
                <a:lnTo>
                  <a:pt x="177637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1" id="31"/>
          <p:cNvSpPr txBox="true"/>
          <p:nvPr/>
        </p:nvSpPr>
        <p:spPr>
          <a:xfrm rot="0">
            <a:off x="1836286" y="2853600"/>
            <a:ext cx="8187907" cy="363568"/>
          </a:xfrm>
          <a:prstGeom prst="rect">
            <a:avLst/>
          </a:prstGeom>
        </p:spPr>
        <p:txBody>
          <a:bodyPr anchor="t" rtlCol="false" tIns="0" lIns="0" bIns="0" rIns="0">
            <a:spAutoFit/>
          </a:bodyPr>
          <a:lstStyle/>
          <a:p>
            <a:pPr>
              <a:lnSpc>
                <a:spcPts val="3060"/>
              </a:lnSpc>
            </a:pPr>
            <a:r>
              <a:rPr lang="en-US" sz="2186">
                <a:solidFill>
                  <a:srgbClr val="100F0D"/>
                </a:solidFill>
                <a:latin typeface="Montserrat Light"/>
              </a:rPr>
              <a:t>¿Cuál será nuestro enfoque en las siguientes etapas?</a:t>
            </a:r>
          </a:p>
        </p:txBody>
      </p:sp>
      <p:sp>
        <p:nvSpPr>
          <p:cNvPr name="Freeform 32" id="32"/>
          <p:cNvSpPr/>
          <p:nvPr/>
        </p:nvSpPr>
        <p:spPr>
          <a:xfrm flipH="false" flipV="false" rot="887923">
            <a:off x="-7528306" y="5394791"/>
            <a:ext cx="15466582" cy="15870559"/>
          </a:xfrm>
          <a:custGeom>
            <a:avLst/>
            <a:gdLst/>
            <a:ahLst/>
            <a:cxnLst/>
            <a:rect r="r" b="b" t="t" l="l"/>
            <a:pathLst>
              <a:path h="15870559" w="15466582">
                <a:moveTo>
                  <a:pt x="0" y="0"/>
                </a:moveTo>
                <a:lnTo>
                  <a:pt x="15466581" y="0"/>
                </a:lnTo>
                <a:lnTo>
                  <a:pt x="15466581" y="15870559"/>
                </a:lnTo>
                <a:lnTo>
                  <a:pt x="0" y="158705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3" id="33"/>
          <p:cNvSpPr txBox="true"/>
          <p:nvPr/>
        </p:nvSpPr>
        <p:spPr>
          <a:xfrm rot="0">
            <a:off x="11369974" y="8123511"/>
            <a:ext cx="4949642" cy="1506568"/>
          </a:xfrm>
          <a:prstGeom prst="rect">
            <a:avLst/>
          </a:prstGeom>
        </p:spPr>
        <p:txBody>
          <a:bodyPr anchor="t" rtlCol="false" tIns="0" lIns="0" bIns="0" rIns="0">
            <a:spAutoFit/>
          </a:bodyPr>
          <a:lstStyle/>
          <a:p>
            <a:pPr algn="ctr">
              <a:lnSpc>
                <a:spcPts val="3060"/>
              </a:lnSpc>
            </a:pPr>
            <a:r>
              <a:rPr lang="en-US" sz="2186">
                <a:solidFill>
                  <a:srgbClr val="100F0D"/>
                </a:solidFill>
                <a:latin typeface="Montserrat Light"/>
              </a:rPr>
              <a:t>Agregar técnicas de Inteligencia Artificial y Aprendizaje Automático para obtener mejores aproximaciones a la realidad.</a:t>
            </a:r>
          </a:p>
        </p:txBody>
      </p:sp>
      <p:sp>
        <p:nvSpPr>
          <p:cNvPr name="Freeform 34" id="34"/>
          <p:cNvSpPr/>
          <p:nvPr/>
        </p:nvSpPr>
        <p:spPr>
          <a:xfrm flipH="true" flipV="false" rot="-5880231">
            <a:off x="14749914" y="6152592"/>
            <a:ext cx="1776375" cy="501826"/>
          </a:xfrm>
          <a:custGeom>
            <a:avLst/>
            <a:gdLst/>
            <a:ahLst/>
            <a:cxnLst/>
            <a:rect r="r" b="b" t="t" l="l"/>
            <a:pathLst>
              <a:path h="501826" w="1776375">
                <a:moveTo>
                  <a:pt x="1776375" y="0"/>
                </a:moveTo>
                <a:lnTo>
                  <a:pt x="0" y="0"/>
                </a:lnTo>
                <a:lnTo>
                  <a:pt x="0" y="501826"/>
                </a:lnTo>
                <a:lnTo>
                  <a:pt x="1776375" y="501826"/>
                </a:lnTo>
                <a:lnTo>
                  <a:pt x="1776375"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35" id="35"/>
          <p:cNvGrpSpPr/>
          <p:nvPr/>
        </p:nvGrpSpPr>
        <p:grpSpPr>
          <a:xfrm rot="0">
            <a:off x="12378588" y="7209725"/>
            <a:ext cx="2932415" cy="847111"/>
            <a:chOff x="0" y="0"/>
            <a:chExt cx="1075555" cy="310705"/>
          </a:xfrm>
        </p:grpSpPr>
        <p:sp>
          <p:nvSpPr>
            <p:cNvPr name="Freeform 36" id="36"/>
            <p:cNvSpPr/>
            <p:nvPr/>
          </p:nvSpPr>
          <p:spPr>
            <a:xfrm flipH="false" flipV="false" rot="0">
              <a:off x="0" y="0"/>
              <a:ext cx="1075555" cy="310705"/>
            </a:xfrm>
            <a:custGeom>
              <a:avLst/>
              <a:gdLst/>
              <a:ahLst/>
              <a:cxnLst/>
              <a:rect r="r" b="b" t="t" l="l"/>
              <a:pathLst>
                <a:path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37" id="37"/>
            <p:cNvSpPr txBox="true"/>
            <p:nvPr/>
          </p:nvSpPr>
          <p:spPr>
            <a:xfrm>
              <a:off x="0" y="-19050"/>
              <a:ext cx="1075555" cy="329755"/>
            </a:xfrm>
            <a:prstGeom prst="rect">
              <a:avLst/>
            </a:prstGeom>
          </p:spPr>
          <p:txBody>
            <a:bodyPr anchor="ctr" rtlCol="false" tIns="50800" lIns="50800" bIns="50800" rIns="50800"/>
            <a:lstStyle/>
            <a:p>
              <a:pPr algn="ctr">
                <a:lnSpc>
                  <a:spcPts val="2859"/>
                </a:lnSpc>
              </a:pPr>
            </a:p>
          </p:txBody>
        </p:sp>
      </p:grpSp>
      <p:sp>
        <p:nvSpPr>
          <p:cNvPr name="TextBox 38" id="38"/>
          <p:cNvSpPr txBox="true"/>
          <p:nvPr/>
        </p:nvSpPr>
        <p:spPr>
          <a:xfrm rot="0">
            <a:off x="12566504" y="7379467"/>
            <a:ext cx="2556583" cy="458848"/>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231F20"/>
                </a:solidFill>
                <a:latin typeface="Oswald"/>
              </a:rPr>
              <a:t>STEP 4</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sp>
        <p:nvSpPr>
          <p:cNvPr name="Freeform 7" id="7"/>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222986" y="2570391"/>
            <a:ext cx="9672170" cy="5549825"/>
          </a:xfrm>
          <a:custGeom>
            <a:avLst/>
            <a:gdLst/>
            <a:ahLst/>
            <a:cxnLst/>
            <a:rect r="r" b="b" t="t" l="l"/>
            <a:pathLst>
              <a:path h="5549825" w="9672170">
                <a:moveTo>
                  <a:pt x="0" y="0"/>
                </a:moveTo>
                <a:lnTo>
                  <a:pt x="9672170" y="0"/>
                </a:lnTo>
                <a:lnTo>
                  <a:pt x="9672170" y="5549825"/>
                </a:lnTo>
                <a:lnTo>
                  <a:pt x="0" y="5549825"/>
                </a:lnTo>
                <a:lnTo>
                  <a:pt x="0" y="0"/>
                </a:lnTo>
                <a:close/>
              </a:path>
            </a:pathLst>
          </a:custGeom>
          <a:blipFill>
            <a:blip r:embed="rId6"/>
            <a:stretch>
              <a:fillRect l="0" t="0" r="0" b="0"/>
            </a:stretch>
          </a:blipFill>
        </p:spPr>
      </p:sp>
      <p:sp>
        <p:nvSpPr>
          <p:cNvPr name="TextBox 9" id="9"/>
          <p:cNvSpPr txBox="true"/>
          <p:nvPr/>
        </p:nvSpPr>
        <p:spPr>
          <a:xfrm rot="0">
            <a:off x="2151716" y="945755"/>
            <a:ext cx="9250464" cy="1082421"/>
          </a:xfrm>
          <a:prstGeom prst="rect">
            <a:avLst/>
          </a:prstGeom>
        </p:spPr>
        <p:txBody>
          <a:bodyPr anchor="t" rtlCol="false" tIns="0" lIns="0" bIns="0" rIns="0">
            <a:spAutoFit/>
          </a:bodyPr>
          <a:lstStyle/>
          <a:p>
            <a:pPr>
              <a:lnSpc>
                <a:spcPts val="8831"/>
              </a:lnSpc>
            </a:pPr>
            <a:r>
              <a:rPr lang="en-US" sz="6399" spc="627">
                <a:solidFill>
                  <a:srgbClr val="231F20"/>
                </a:solidFill>
                <a:latin typeface="Oswald Bold"/>
              </a:rPr>
              <a:t>BIBLIOGRAFÍA</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407140" y="-9309963"/>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61733" y="5519911"/>
            <a:ext cx="6065708" cy="459561"/>
          </a:xfrm>
          <a:prstGeom prst="rect">
            <a:avLst/>
          </a:prstGeom>
        </p:spPr>
        <p:txBody>
          <a:bodyPr anchor="t" rtlCol="false" tIns="0" lIns="0" bIns="0" rIns="0">
            <a:spAutoFit/>
          </a:bodyPr>
          <a:lstStyle/>
          <a:p>
            <a:pPr marL="0" indent="0" lvl="0">
              <a:lnSpc>
                <a:spcPts val="3842"/>
              </a:lnSpc>
              <a:spcBef>
                <a:spcPct val="0"/>
              </a:spcBef>
            </a:pPr>
            <a:r>
              <a:rPr lang="en-US" sz="2744">
                <a:solidFill>
                  <a:srgbClr val="000000"/>
                </a:solidFill>
                <a:latin typeface="DM Sans Italics"/>
              </a:rPr>
              <a:t>Continuará...</a:t>
            </a:r>
          </a:p>
        </p:txBody>
      </p:sp>
      <p:sp>
        <p:nvSpPr>
          <p:cNvPr name="TextBox 5" id="5"/>
          <p:cNvSpPr txBox="true"/>
          <p:nvPr/>
        </p:nvSpPr>
        <p:spPr>
          <a:xfrm rot="0">
            <a:off x="1561733" y="2105045"/>
            <a:ext cx="8097687" cy="3241963"/>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GRACIAS POR LA ATENCIÓN.</a:t>
            </a:r>
          </a:p>
        </p:txBody>
      </p:sp>
      <p:sp>
        <p:nvSpPr>
          <p:cNvPr name="Freeform 6" id="6"/>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0681500" y="1060055"/>
            <a:ext cx="6341934" cy="8229600"/>
          </a:xfrm>
          <a:custGeom>
            <a:avLst/>
            <a:gdLst/>
            <a:ahLst/>
            <a:cxnLst/>
            <a:rect r="r" b="b" t="t" l="l"/>
            <a:pathLst>
              <a:path h="8229600" w="6341934">
                <a:moveTo>
                  <a:pt x="0" y="0"/>
                </a:moveTo>
                <a:lnTo>
                  <a:pt x="6341934" y="0"/>
                </a:lnTo>
                <a:lnTo>
                  <a:pt x="6341934" y="8229600"/>
                </a:lnTo>
                <a:lnTo>
                  <a:pt x="0" y="8229600"/>
                </a:lnTo>
                <a:lnTo>
                  <a:pt x="0" y="0"/>
                </a:lnTo>
                <a:close/>
              </a:path>
            </a:pathLst>
          </a:custGeom>
          <a:blipFill>
            <a:blip r:embed="rId3"/>
            <a:stretch>
              <a:fillRect l="0" t="-6314" r="0" b="-6314"/>
            </a:stretch>
          </a:blipFill>
        </p:spPr>
      </p:sp>
      <p:sp>
        <p:nvSpPr>
          <p:cNvPr name="Freeform 7" id="7"/>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4"/>
            <a:stretch>
              <a:fillRect l="0" t="-86495" r="0" b="0"/>
            </a:stretch>
          </a:blipFill>
        </p:spPr>
      </p:sp>
      <p:grpSp>
        <p:nvGrpSpPr>
          <p:cNvPr name="Group 8" id="8"/>
          <p:cNvGrpSpPr/>
          <p:nvPr/>
        </p:nvGrpSpPr>
        <p:grpSpPr>
          <a:xfrm rot="0">
            <a:off x="1782611" y="2483526"/>
            <a:ext cx="9610044" cy="1948998"/>
            <a:chOff x="0" y="0"/>
            <a:chExt cx="3682024" cy="746746"/>
          </a:xfrm>
        </p:grpSpPr>
        <p:sp>
          <p:nvSpPr>
            <p:cNvPr name="Freeform 9" id="9"/>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10" id="10"/>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2114655" y="2760542"/>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2142191" y="7210022"/>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4"/>
            <a:stretch>
              <a:fillRect l="0" t="-86495" r="0" b="0"/>
            </a:stretch>
          </a:blipFill>
        </p:spPr>
      </p:sp>
      <p:grpSp>
        <p:nvGrpSpPr>
          <p:cNvPr name="Group 13" id="13"/>
          <p:cNvGrpSpPr/>
          <p:nvPr/>
        </p:nvGrpSpPr>
        <p:grpSpPr>
          <a:xfrm rot="0">
            <a:off x="1782611" y="4648596"/>
            <a:ext cx="9610044" cy="1948998"/>
            <a:chOff x="0" y="0"/>
            <a:chExt cx="3682024" cy="746746"/>
          </a:xfrm>
        </p:grpSpPr>
        <p:sp>
          <p:nvSpPr>
            <p:cNvPr name="Freeform 14" id="14"/>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15" id="15"/>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Freeform 16" id="16"/>
          <p:cNvSpPr/>
          <p:nvPr/>
        </p:nvSpPr>
        <p:spPr>
          <a:xfrm flipH="false" flipV="false" rot="0">
            <a:off x="2012220" y="5033724"/>
            <a:ext cx="1159455" cy="1178744"/>
          </a:xfrm>
          <a:custGeom>
            <a:avLst/>
            <a:gdLst/>
            <a:ahLst/>
            <a:cxnLst/>
            <a:rect r="r" b="b" t="t" l="l"/>
            <a:pathLst>
              <a:path h="1178744" w="1159455">
                <a:moveTo>
                  <a:pt x="0" y="0"/>
                </a:moveTo>
                <a:lnTo>
                  <a:pt x="1159455" y="0"/>
                </a:lnTo>
                <a:lnTo>
                  <a:pt x="1159455" y="1178743"/>
                </a:lnTo>
                <a:lnTo>
                  <a:pt x="0" y="11787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8" id="18"/>
          <p:cNvGrpSpPr/>
          <p:nvPr/>
        </p:nvGrpSpPr>
        <p:grpSpPr>
          <a:xfrm rot="0">
            <a:off x="1782611" y="6813666"/>
            <a:ext cx="9610044" cy="1948998"/>
            <a:chOff x="0" y="0"/>
            <a:chExt cx="3682024" cy="746746"/>
          </a:xfrm>
        </p:grpSpPr>
        <p:sp>
          <p:nvSpPr>
            <p:cNvPr name="Freeform 19" id="19"/>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20" id="20"/>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Freeform 21" id="21"/>
          <p:cNvSpPr/>
          <p:nvPr/>
        </p:nvSpPr>
        <p:spPr>
          <a:xfrm flipH="false" flipV="false" rot="0">
            <a:off x="2114655" y="7090682"/>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2" id="22"/>
          <p:cNvSpPr txBox="true"/>
          <p:nvPr/>
        </p:nvSpPr>
        <p:spPr>
          <a:xfrm rot="0">
            <a:off x="2142191" y="945755"/>
            <a:ext cx="7416941" cy="1231414"/>
          </a:xfrm>
          <a:prstGeom prst="rect">
            <a:avLst/>
          </a:prstGeom>
        </p:spPr>
        <p:txBody>
          <a:bodyPr anchor="t" rtlCol="false" tIns="0" lIns="0" bIns="0" rIns="0">
            <a:spAutoFit/>
          </a:bodyPr>
          <a:lstStyle/>
          <a:p>
            <a:pPr>
              <a:lnSpc>
                <a:spcPts val="10187"/>
              </a:lnSpc>
            </a:pPr>
            <a:r>
              <a:rPr lang="en-US" sz="7382" spc="723">
                <a:solidFill>
                  <a:srgbClr val="231F20"/>
                </a:solidFill>
                <a:latin typeface="Oswald Bold"/>
              </a:rPr>
              <a:t>PRELIMINARES</a:t>
            </a:r>
          </a:p>
        </p:txBody>
      </p:sp>
      <p:sp>
        <p:nvSpPr>
          <p:cNvPr name="TextBox 23" id="23"/>
          <p:cNvSpPr txBox="true"/>
          <p:nvPr/>
        </p:nvSpPr>
        <p:spPr>
          <a:xfrm rot="0">
            <a:off x="3549319" y="2711965"/>
            <a:ext cx="7132181" cy="1925300"/>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El cáncer es una enfermedad que afecta a un gran número de organismos vivos y se caracteriza por la presencia de un conjunto de células anormales que crecen de manera descontrolada.</a:t>
            </a:r>
          </a:p>
        </p:txBody>
      </p:sp>
      <p:sp>
        <p:nvSpPr>
          <p:cNvPr name="TextBox 24" id="24"/>
          <p:cNvSpPr txBox="true"/>
          <p:nvPr/>
        </p:nvSpPr>
        <p:spPr>
          <a:xfrm rot="0">
            <a:off x="3549319" y="4894440"/>
            <a:ext cx="7132181" cy="1539659"/>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El desafío de representar matemática, física y computacionalmente los fenómenos biológicos requiere sinergia interdisciplinaria.</a:t>
            </a:r>
          </a:p>
        </p:txBody>
      </p:sp>
      <p:sp>
        <p:nvSpPr>
          <p:cNvPr name="TextBox 25" id="25"/>
          <p:cNvSpPr txBox="true"/>
          <p:nvPr/>
        </p:nvSpPr>
        <p:spPr>
          <a:xfrm rot="0">
            <a:off x="3549319" y="7042105"/>
            <a:ext cx="7132181" cy="1539659"/>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El propósito de este tipo de investigación es lograr una comprensión más profunda de los procesos biológicos a través de un ciclo iterativo de teoría y experimentación.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sp>
        <p:nvSpPr>
          <p:cNvPr name="Freeform 7" id="7"/>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810961" y="2526520"/>
            <a:ext cx="13212307" cy="6129577"/>
          </a:xfrm>
          <a:custGeom>
            <a:avLst/>
            <a:gdLst/>
            <a:ahLst/>
            <a:cxnLst/>
            <a:rect r="r" b="b" t="t" l="l"/>
            <a:pathLst>
              <a:path h="6129577" w="13212307">
                <a:moveTo>
                  <a:pt x="0" y="0"/>
                </a:moveTo>
                <a:lnTo>
                  <a:pt x="13212308" y="0"/>
                </a:lnTo>
                <a:lnTo>
                  <a:pt x="13212308" y="6129577"/>
                </a:lnTo>
                <a:lnTo>
                  <a:pt x="0" y="6129577"/>
                </a:lnTo>
                <a:lnTo>
                  <a:pt x="0" y="0"/>
                </a:lnTo>
                <a:close/>
              </a:path>
            </a:pathLst>
          </a:custGeom>
          <a:blipFill>
            <a:blip r:embed="rId6"/>
            <a:stretch>
              <a:fillRect l="-537" t="0" r="-19" b="-433"/>
            </a:stretch>
          </a:blipFill>
        </p:spPr>
      </p:sp>
      <p:sp>
        <p:nvSpPr>
          <p:cNvPr name="TextBox 9" id="9"/>
          <p:cNvSpPr txBox="true"/>
          <p:nvPr/>
        </p:nvSpPr>
        <p:spPr>
          <a:xfrm rot="0">
            <a:off x="2142191" y="945755"/>
            <a:ext cx="9250464" cy="1082421"/>
          </a:xfrm>
          <a:prstGeom prst="rect">
            <a:avLst/>
          </a:prstGeom>
        </p:spPr>
        <p:txBody>
          <a:bodyPr anchor="t" rtlCol="false" tIns="0" lIns="0" bIns="0" rIns="0">
            <a:spAutoFit/>
          </a:bodyPr>
          <a:lstStyle/>
          <a:p>
            <a:pPr>
              <a:lnSpc>
                <a:spcPts val="8831"/>
              </a:lnSpc>
            </a:pPr>
            <a:r>
              <a:rPr lang="en-US" sz="6399" spc="627">
                <a:solidFill>
                  <a:srgbClr val="231F20"/>
                </a:solidFill>
                <a:latin typeface="Oswald Bold"/>
              </a:rPr>
              <a:t>AUTÓMATA CELULAR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sp>
        <p:nvSpPr>
          <p:cNvPr name="Freeform 7" id="7"/>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842871" y="3092462"/>
            <a:ext cx="13718097" cy="5444370"/>
          </a:xfrm>
          <a:custGeom>
            <a:avLst/>
            <a:gdLst/>
            <a:ahLst/>
            <a:cxnLst/>
            <a:rect r="r" b="b" t="t" l="l"/>
            <a:pathLst>
              <a:path h="5444370" w="13718097">
                <a:moveTo>
                  <a:pt x="0" y="0"/>
                </a:moveTo>
                <a:lnTo>
                  <a:pt x="13718097" y="0"/>
                </a:lnTo>
                <a:lnTo>
                  <a:pt x="13718097" y="5444370"/>
                </a:lnTo>
                <a:lnTo>
                  <a:pt x="0" y="5444370"/>
                </a:lnTo>
                <a:lnTo>
                  <a:pt x="0" y="0"/>
                </a:lnTo>
                <a:close/>
              </a:path>
            </a:pathLst>
          </a:custGeom>
          <a:blipFill>
            <a:blip r:embed="rId6"/>
            <a:stretch>
              <a:fillRect l="0" t="0" r="0" b="0"/>
            </a:stretch>
          </a:blipFill>
        </p:spPr>
      </p:sp>
      <p:sp>
        <p:nvSpPr>
          <p:cNvPr name="TextBox 9" id="9"/>
          <p:cNvSpPr txBox="true"/>
          <p:nvPr/>
        </p:nvSpPr>
        <p:spPr>
          <a:xfrm rot="0">
            <a:off x="2142191" y="945755"/>
            <a:ext cx="9250464" cy="1082421"/>
          </a:xfrm>
          <a:prstGeom prst="rect">
            <a:avLst/>
          </a:prstGeom>
        </p:spPr>
        <p:txBody>
          <a:bodyPr anchor="t" rtlCol="false" tIns="0" lIns="0" bIns="0" rIns="0">
            <a:spAutoFit/>
          </a:bodyPr>
          <a:lstStyle/>
          <a:p>
            <a:pPr>
              <a:lnSpc>
                <a:spcPts val="8831"/>
              </a:lnSpc>
            </a:pPr>
            <a:r>
              <a:rPr lang="en-US" sz="6399" spc="627">
                <a:solidFill>
                  <a:srgbClr val="231F20"/>
                </a:solidFill>
                <a:latin typeface="Oswald Bold"/>
              </a:rPr>
              <a:t>AUTÓMATA CELULAR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sp>
        <p:nvSpPr>
          <p:cNvPr name="Freeform 7" id="7"/>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36407" y="2740931"/>
            <a:ext cx="13580996" cy="3480019"/>
          </a:xfrm>
          <a:custGeom>
            <a:avLst/>
            <a:gdLst/>
            <a:ahLst/>
            <a:cxnLst/>
            <a:rect r="r" b="b" t="t" l="l"/>
            <a:pathLst>
              <a:path h="3480019" w="13580996">
                <a:moveTo>
                  <a:pt x="0" y="0"/>
                </a:moveTo>
                <a:lnTo>
                  <a:pt x="13580996" y="0"/>
                </a:lnTo>
                <a:lnTo>
                  <a:pt x="13580996" y="3480019"/>
                </a:lnTo>
                <a:lnTo>
                  <a:pt x="0" y="3480019"/>
                </a:lnTo>
                <a:lnTo>
                  <a:pt x="0" y="0"/>
                </a:lnTo>
                <a:close/>
              </a:path>
            </a:pathLst>
          </a:custGeom>
          <a:blipFill>
            <a:blip r:embed="rId6"/>
            <a:stretch>
              <a:fillRect l="0" t="0" r="0" b="-16342"/>
            </a:stretch>
          </a:blipFill>
        </p:spPr>
      </p:sp>
      <p:sp>
        <p:nvSpPr>
          <p:cNvPr name="Freeform 9" id="9"/>
          <p:cNvSpPr/>
          <p:nvPr/>
        </p:nvSpPr>
        <p:spPr>
          <a:xfrm flipH="false" flipV="false" rot="0">
            <a:off x="1536407" y="6220950"/>
            <a:ext cx="13580996" cy="1755057"/>
          </a:xfrm>
          <a:custGeom>
            <a:avLst/>
            <a:gdLst/>
            <a:ahLst/>
            <a:cxnLst/>
            <a:rect r="r" b="b" t="t" l="l"/>
            <a:pathLst>
              <a:path h="1755057" w="13580996">
                <a:moveTo>
                  <a:pt x="0" y="0"/>
                </a:moveTo>
                <a:lnTo>
                  <a:pt x="13580996" y="0"/>
                </a:lnTo>
                <a:lnTo>
                  <a:pt x="13580996" y="1755057"/>
                </a:lnTo>
                <a:lnTo>
                  <a:pt x="0" y="1755057"/>
                </a:lnTo>
                <a:lnTo>
                  <a:pt x="0" y="0"/>
                </a:lnTo>
                <a:close/>
              </a:path>
            </a:pathLst>
          </a:custGeom>
          <a:blipFill>
            <a:blip r:embed="rId7"/>
            <a:stretch>
              <a:fillRect l="0" t="-8057" r="0" b="-8057"/>
            </a:stretch>
          </a:blipFill>
        </p:spPr>
      </p:sp>
      <p:sp>
        <p:nvSpPr>
          <p:cNvPr name="TextBox 10" id="10"/>
          <p:cNvSpPr txBox="true"/>
          <p:nvPr/>
        </p:nvSpPr>
        <p:spPr>
          <a:xfrm rot="0">
            <a:off x="2142191" y="945755"/>
            <a:ext cx="9250464" cy="1082421"/>
          </a:xfrm>
          <a:prstGeom prst="rect">
            <a:avLst/>
          </a:prstGeom>
        </p:spPr>
        <p:txBody>
          <a:bodyPr anchor="t" rtlCol="false" tIns="0" lIns="0" bIns="0" rIns="0">
            <a:spAutoFit/>
          </a:bodyPr>
          <a:lstStyle/>
          <a:p>
            <a:pPr>
              <a:lnSpc>
                <a:spcPts val="8831"/>
              </a:lnSpc>
            </a:pPr>
            <a:r>
              <a:rPr lang="en-US" sz="6399" spc="627">
                <a:solidFill>
                  <a:srgbClr val="231F20"/>
                </a:solidFill>
                <a:latin typeface="Oswald Bold"/>
              </a:rPr>
              <a:t>AUTÓMATA CELULAR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sp>
        <p:nvSpPr>
          <p:cNvPr name="Freeform 7" id="7"/>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961039" y="2016992"/>
            <a:ext cx="14365921" cy="6656623"/>
          </a:xfrm>
          <a:custGeom>
            <a:avLst/>
            <a:gdLst/>
            <a:ahLst/>
            <a:cxnLst/>
            <a:rect r="r" b="b" t="t" l="l"/>
            <a:pathLst>
              <a:path h="6656623" w="14365921">
                <a:moveTo>
                  <a:pt x="0" y="0"/>
                </a:moveTo>
                <a:lnTo>
                  <a:pt x="14365922" y="0"/>
                </a:lnTo>
                <a:lnTo>
                  <a:pt x="14365922" y="6656623"/>
                </a:lnTo>
                <a:lnTo>
                  <a:pt x="0" y="6656623"/>
                </a:lnTo>
                <a:lnTo>
                  <a:pt x="0" y="0"/>
                </a:lnTo>
                <a:close/>
              </a:path>
            </a:pathLst>
          </a:custGeom>
          <a:blipFill>
            <a:blip r:embed="rId6"/>
            <a:stretch>
              <a:fillRect l="0" t="0" r="0" b="0"/>
            </a:stretch>
          </a:blipFill>
        </p:spPr>
      </p:sp>
      <p:sp>
        <p:nvSpPr>
          <p:cNvPr name="TextBox 9" id="9"/>
          <p:cNvSpPr txBox="true"/>
          <p:nvPr/>
        </p:nvSpPr>
        <p:spPr>
          <a:xfrm rot="0">
            <a:off x="1028700" y="962025"/>
            <a:ext cx="14585968" cy="753922"/>
          </a:xfrm>
          <a:prstGeom prst="rect">
            <a:avLst/>
          </a:prstGeom>
        </p:spPr>
        <p:txBody>
          <a:bodyPr anchor="t" rtlCol="false" tIns="0" lIns="0" bIns="0" rIns="0">
            <a:spAutoFit/>
          </a:bodyPr>
          <a:lstStyle/>
          <a:p>
            <a:pPr>
              <a:lnSpc>
                <a:spcPts val="6268"/>
              </a:lnSpc>
            </a:pPr>
            <a:r>
              <a:rPr lang="en-US" sz="4542" spc="445">
                <a:solidFill>
                  <a:srgbClr val="231F20"/>
                </a:solidFill>
                <a:latin typeface="Oswald Bold"/>
              </a:rPr>
              <a:t>CONJUNTO DE CÉLULAS: MODELO WATTS-STROGATZ</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03093" y="3860958"/>
            <a:ext cx="14539198" cy="771120"/>
          </a:xfrm>
          <a:prstGeom prst="rect">
            <a:avLst/>
          </a:prstGeom>
        </p:spPr>
        <p:txBody>
          <a:bodyPr anchor="t" rtlCol="false" tIns="0" lIns="0" bIns="0" rIns="0">
            <a:spAutoFit/>
          </a:bodyPr>
          <a:lstStyle/>
          <a:p>
            <a:pPr>
              <a:lnSpc>
                <a:spcPts val="6349"/>
              </a:lnSpc>
            </a:pPr>
            <a:r>
              <a:rPr lang="en-US" sz="4601" spc="450">
                <a:solidFill>
                  <a:srgbClr val="FFFFFF"/>
                </a:solidFill>
                <a:latin typeface="Oswald Bold"/>
              </a:rPr>
              <a:t>CONJUNTO DE CÉLULAS: MODELO WATTS-STROGATZ</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720102" y="4905847"/>
            <a:ext cx="10951206" cy="1495849"/>
          </a:xfrm>
          <a:prstGeom prst="rect">
            <a:avLst/>
          </a:prstGeom>
        </p:spPr>
        <p:txBody>
          <a:bodyPr anchor="t" rtlCol="false" tIns="0" lIns="0" bIns="0" rIns="0">
            <a:spAutoFit/>
          </a:bodyPr>
          <a:lstStyle/>
          <a:p>
            <a:pPr algn="just">
              <a:lnSpc>
                <a:spcPts val="3999"/>
              </a:lnSpc>
            </a:pPr>
            <a:r>
              <a:rPr lang="en-US" sz="2898" spc="284">
                <a:solidFill>
                  <a:srgbClr val="F5FFF5"/>
                </a:solidFill>
                <a:latin typeface="DM Sans"/>
              </a:rPr>
              <a:t>El algoritmo propuesto por el modelo, que se utiliza para generar las redes de mundo pequeño utilizadas en este trabajo, es el siguiente: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196138" y="7281914"/>
            <a:ext cx="4876482" cy="516424"/>
          </a:xfrm>
          <a:custGeom>
            <a:avLst/>
            <a:gdLst/>
            <a:ahLst/>
            <a:cxnLst/>
            <a:rect r="r" b="b" t="t" l="l"/>
            <a:pathLst>
              <a:path h="516424" w="4876482">
                <a:moveTo>
                  <a:pt x="0" y="0"/>
                </a:moveTo>
                <a:lnTo>
                  <a:pt x="4876483" y="0"/>
                </a:lnTo>
                <a:lnTo>
                  <a:pt x="4876483" y="516424"/>
                </a:lnTo>
                <a:lnTo>
                  <a:pt x="0" y="516424"/>
                </a:lnTo>
                <a:lnTo>
                  <a:pt x="0" y="0"/>
                </a:lnTo>
                <a:close/>
              </a:path>
            </a:pathLst>
          </a:custGeom>
          <a:blipFill>
            <a:blip r:embed="rId5"/>
            <a:stretch>
              <a:fillRect l="0" t="-86495" r="0" b="0"/>
            </a:stretch>
          </a:blipFill>
        </p:spPr>
      </p:sp>
      <p:sp>
        <p:nvSpPr>
          <p:cNvPr name="Freeform 5" id="5"/>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824374" y="3497239"/>
            <a:ext cx="9620011" cy="3784675"/>
          </a:xfrm>
          <a:custGeom>
            <a:avLst/>
            <a:gdLst/>
            <a:ahLst/>
            <a:cxnLst/>
            <a:rect r="r" b="b" t="t" l="l"/>
            <a:pathLst>
              <a:path h="3784675" w="9620011">
                <a:moveTo>
                  <a:pt x="0" y="0"/>
                </a:moveTo>
                <a:lnTo>
                  <a:pt x="9620011" y="0"/>
                </a:lnTo>
                <a:lnTo>
                  <a:pt x="9620011" y="3784675"/>
                </a:lnTo>
                <a:lnTo>
                  <a:pt x="0" y="3784675"/>
                </a:lnTo>
                <a:lnTo>
                  <a:pt x="0" y="0"/>
                </a:lnTo>
                <a:close/>
              </a:path>
            </a:pathLst>
          </a:custGeom>
          <a:blipFill>
            <a:blip r:embed="rId6"/>
            <a:stretch>
              <a:fillRect l="0" t="0" r="0" b="0"/>
            </a:stretch>
          </a:blipFill>
        </p:spPr>
      </p:sp>
      <p:sp>
        <p:nvSpPr>
          <p:cNvPr name="TextBox 7" id="7"/>
          <p:cNvSpPr txBox="true"/>
          <p:nvPr/>
        </p:nvSpPr>
        <p:spPr>
          <a:xfrm rot="0">
            <a:off x="1785851" y="1095375"/>
            <a:ext cx="14716297" cy="626134"/>
          </a:xfrm>
          <a:prstGeom prst="rect">
            <a:avLst/>
          </a:prstGeom>
        </p:spPr>
        <p:txBody>
          <a:bodyPr anchor="t" rtlCol="false" tIns="0" lIns="0" bIns="0" rIns="0">
            <a:spAutoFit/>
          </a:bodyPr>
          <a:lstStyle/>
          <a:p>
            <a:pPr marL="0" indent="0" lvl="0">
              <a:lnSpc>
                <a:spcPts val="4800"/>
              </a:lnSpc>
            </a:pPr>
            <a:r>
              <a:rPr lang="en-US" sz="4571" spc="448">
                <a:solidFill>
                  <a:srgbClr val="231F20"/>
                </a:solidFill>
                <a:latin typeface="Oswald Bold"/>
              </a:rPr>
              <a:t>CONJUNTO DE CÉLULAS: MODELO WATTS-STROGATZ</a:t>
            </a:r>
          </a:p>
        </p:txBody>
      </p:sp>
      <p:sp>
        <p:nvSpPr>
          <p:cNvPr name="TextBox 8" id="8"/>
          <p:cNvSpPr txBox="true"/>
          <p:nvPr/>
        </p:nvSpPr>
        <p:spPr>
          <a:xfrm rot="0">
            <a:off x="1538888" y="1950106"/>
            <a:ext cx="6162866" cy="1985989"/>
          </a:xfrm>
          <a:prstGeom prst="rect">
            <a:avLst/>
          </a:prstGeom>
        </p:spPr>
        <p:txBody>
          <a:bodyPr anchor="t" rtlCol="false" tIns="0" lIns="0" bIns="0" rIns="0">
            <a:spAutoFit/>
          </a:bodyPr>
          <a:lstStyle/>
          <a:p>
            <a:pPr algn="just" marL="494517" indent="-247259" lvl="1">
              <a:lnSpc>
                <a:spcPts val="3160"/>
              </a:lnSpc>
              <a:buFont typeface="Arial"/>
              <a:buChar char="•"/>
            </a:pPr>
            <a:r>
              <a:rPr lang="en-US" sz="2290" spc="224">
                <a:solidFill>
                  <a:srgbClr val="231F20"/>
                </a:solidFill>
                <a:latin typeface="DM Sans"/>
              </a:rPr>
              <a:t>Inicio: Comenzamos con un gráfico con q vértices, por ejemplo, un anillo o una malla, en el que cada vértice está conectado a k vecinos inmediatos.</a:t>
            </a:r>
          </a:p>
        </p:txBody>
      </p:sp>
      <p:sp>
        <p:nvSpPr>
          <p:cNvPr name="TextBox 9" id="9"/>
          <p:cNvSpPr txBox="true"/>
          <p:nvPr/>
        </p:nvSpPr>
        <p:spPr>
          <a:xfrm rot="0">
            <a:off x="1538888" y="4536692"/>
            <a:ext cx="6162866" cy="4386289"/>
          </a:xfrm>
          <a:prstGeom prst="rect">
            <a:avLst/>
          </a:prstGeom>
        </p:spPr>
        <p:txBody>
          <a:bodyPr anchor="t" rtlCol="false" tIns="0" lIns="0" bIns="0" rIns="0">
            <a:spAutoFit/>
          </a:bodyPr>
          <a:lstStyle/>
          <a:p>
            <a:pPr algn="just" marL="494517" indent="-247259" lvl="1">
              <a:lnSpc>
                <a:spcPts val="3160"/>
              </a:lnSpc>
              <a:buFont typeface="Arial"/>
              <a:buChar char="•"/>
            </a:pPr>
            <a:r>
              <a:rPr lang="en-US" sz="2290" spc="224">
                <a:solidFill>
                  <a:srgbClr val="231F20"/>
                </a:solidFill>
                <a:latin typeface="DM Sans"/>
              </a:rPr>
              <a:t>Aleatorización: Reconectamos aleatoriamente cada borde del gráfico con una probabilidad p de tal manera que no hay bordes duplicados ni bucles. Este procedimiento introduce pqk/2 bordes que conectan vértices distantes. Al variar p, podemos observar la transición entre el orden con p = 0 y un gráfico completamente aleatorio con p = 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DAFyPTSJAlU</dc:identifier>
  <dcterms:modified xsi:type="dcterms:W3CDTF">2011-08-01T06:04:30Z</dcterms:modified>
  <cp:revision>1</cp:revision>
  <dc:title>Copy of Blue Dark Professional Geometric Business Project Presentation </dc:title>
</cp:coreProperties>
</file>